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2" r:id="rId6"/>
    <p:sldId id="261" r:id="rId7"/>
    <p:sldId id="264" r:id="rId8"/>
    <p:sldId id="266" r:id="rId9"/>
    <p:sldId id="267" r:id="rId10"/>
    <p:sldId id="269" r:id="rId11"/>
    <p:sldId id="271" r:id="rId12"/>
    <p:sldId id="272" r:id="rId13"/>
    <p:sldId id="273" r:id="rId14"/>
    <p:sldId id="274" r:id="rId15"/>
    <p:sldId id="275" r:id="rId16"/>
    <p:sldId id="276" r:id="rId17"/>
    <p:sldId id="277" r:id="rId18"/>
    <p:sldId id="278" r:id="rId19"/>
    <p:sldId id="279" r:id="rId20"/>
    <p:sldId id="281" r:id="rId21"/>
    <p:sldId id="280" r:id="rId22"/>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a:t>Klik om de stijl te bewerken</a:t>
            </a:r>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F051D5CE-100C-4442-A64C-FB66134CED5D}" type="datetime1">
              <a:rPr lang="nl-NL" smtClean="0">
                <a:solidFill>
                  <a:prstClr val="black">
                    <a:tint val="75000"/>
                  </a:prstClr>
                </a:solidFill>
              </a:rPr>
              <a:pPr/>
              <a:t>18-3-2019</a:t>
            </a:fld>
            <a:endParaRPr lang="nl-NL">
              <a:solidFill>
                <a:prstClr val="black">
                  <a:tint val="75000"/>
                </a:prstClr>
              </a:solidFill>
            </a:endParaRPr>
          </a:p>
        </p:txBody>
      </p:sp>
      <p:sp>
        <p:nvSpPr>
          <p:cNvPr id="5" name="Tijdelijke aanduiding voor voettekst 4"/>
          <p:cNvSpPr>
            <a:spLocks noGrp="1"/>
          </p:cNvSpPr>
          <p:nvPr>
            <p:ph type="ftr" sz="quarter" idx="11"/>
          </p:nvPr>
        </p:nvSpPr>
        <p:spPr/>
        <p:txBody>
          <a:bodyPr/>
          <a:lstStyle/>
          <a:p>
            <a:r>
              <a:rPr lang="nl-NL">
                <a:solidFill>
                  <a:prstClr val="black">
                    <a:tint val="75000"/>
                  </a:prstClr>
                </a:solidFill>
              </a:rPr>
              <a:t>Medische Kennis</a:t>
            </a:r>
          </a:p>
        </p:txBody>
      </p:sp>
      <p:sp>
        <p:nvSpPr>
          <p:cNvPr id="6" name="Tijdelijke aanduiding voor dianummer 5"/>
          <p:cNvSpPr>
            <a:spLocks noGrp="1"/>
          </p:cNvSpPr>
          <p:nvPr>
            <p:ph type="sldNum" sz="quarter" idx="12"/>
          </p:nvPr>
        </p:nvSpPr>
        <p:spPr/>
        <p:txBody>
          <a:bodyPr/>
          <a:lstStyle/>
          <a:p>
            <a:fld id="{CBA009E1-54C8-4E42-93A4-82F6E9795970}"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12920753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E67667D3-BA5A-480B-AFF7-2F1FDBB0EEDA}" type="datetime1">
              <a:rPr lang="nl-NL" smtClean="0">
                <a:solidFill>
                  <a:prstClr val="black">
                    <a:tint val="75000"/>
                  </a:prstClr>
                </a:solidFill>
              </a:rPr>
              <a:pPr/>
              <a:t>18-3-2019</a:t>
            </a:fld>
            <a:endParaRPr lang="nl-NL">
              <a:solidFill>
                <a:prstClr val="black">
                  <a:tint val="75000"/>
                </a:prstClr>
              </a:solidFill>
            </a:endParaRPr>
          </a:p>
        </p:txBody>
      </p:sp>
      <p:sp>
        <p:nvSpPr>
          <p:cNvPr id="5" name="Tijdelijke aanduiding voor voettekst 4"/>
          <p:cNvSpPr>
            <a:spLocks noGrp="1"/>
          </p:cNvSpPr>
          <p:nvPr>
            <p:ph type="ftr" sz="quarter" idx="11"/>
          </p:nvPr>
        </p:nvSpPr>
        <p:spPr/>
        <p:txBody>
          <a:bodyPr/>
          <a:lstStyle/>
          <a:p>
            <a:r>
              <a:rPr lang="nl-NL">
                <a:solidFill>
                  <a:prstClr val="black">
                    <a:tint val="75000"/>
                  </a:prstClr>
                </a:solidFill>
              </a:rPr>
              <a:t>Medische Kennis</a:t>
            </a:r>
          </a:p>
        </p:txBody>
      </p:sp>
      <p:sp>
        <p:nvSpPr>
          <p:cNvPr id="6" name="Tijdelijke aanduiding voor dianummer 5"/>
          <p:cNvSpPr>
            <a:spLocks noGrp="1"/>
          </p:cNvSpPr>
          <p:nvPr>
            <p:ph type="sldNum" sz="quarter" idx="12"/>
          </p:nvPr>
        </p:nvSpPr>
        <p:spPr/>
        <p:txBody>
          <a:bodyPr/>
          <a:lstStyle/>
          <a:p>
            <a:fld id="{CBA009E1-54C8-4E42-93A4-82F6E9795970}"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1794486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5924C31F-D978-49AA-AD04-2AA038090AF2}" type="datetime1">
              <a:rPr lang="nl-NL" smtClean="0">
                <a:solidFill>
                  <a:prstClr val="black">
                    <a:tint val="75000"/>
                  </a:prstClr>
                </a:solidFill>
              </a:rPr>
              <a:pPr/>
              <a:t>18-3-2019</a:t>
            </a:fld>
            <a:endParaRPr lang="nl-NL">
              <a:solidFill>
                <a:prstClr val="black">
                  <a:tint val="75000"/>
                </a:prstClr>
              </a:solidFill>
            </a:endParaRPr>
          </a:p>
        </p:txBody>
      </p:sp>
      <p:sp>
        <p:nvSpPr>
          <p:cNvPr id="5" name="Tijdelijke aanduiding voor voettekst 4"/>
          <p:cNvSpPr>
            <a:spLocks noGrp="1"/>
          </p:cNvSpPr>
          <p:nvPr>
            <p:ph type="ftr" sz="quarter" idx="11"/>
          </p:nvPr>
        </p:nvSpPr>
        <p:spPr/>
        <p:txBody>
          <a:bodyPr/>
          <a:lstStyle/>
          <a:p>
            <a:r>
              <a:rPr lang="nl-NL">
                <a:solidFill>
                  <a:prstClr val="black">
                    <a:tint val="75000"/>
                  </a:prstClr>
                </a:solidFill>
              </a:rPr>
              <a:t>Medische Kennis</a:t>
            </a:r>
          </a:p>
        </p:txBody>
      </p:sp>
      <p:sp>
        <p:nvSpPr>
          <p:cNvPr id="6" name="Tijdelijke aanduiding voor dianummer 5"/>
          <p:cNvSpPr>
            <a:spLocks noGrp="1"/>
          </p:cNvSpPr>
          <p:nvPr>
            <p:ph type="sldNum" sz="quarter" idx="12"/>
          </p:nvPr>
        </p:nvSpPr>
        <p:spPr/>
        <p:txBody>
          <a:bodyPr/>
          <a:lstStyle/>
          <a:p>
            <a:fld id="{CBA009E1-54C8-4E42-93A4-82F6E9795970}"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645082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1FAEBBAF-1AE8-48E7-B6CC-C6124744177B}" type="datetime1">
              <a:rPr lang="nl-NL" smtClean="0">
                <a:solidFill>
                  <a:prstClr val="black">
                    <a:tint val="75000"/>
                  </a:prstClr>
                </a:solidFill>
              </a:rPr>
              <a:pPr/>
              <a:t>18-3-2019</a:t>
            </a:fld>
            <a:endParaRPr lang="nl-NL">
              <a:solidFill>
                <a:prstClr val="black">
                  <a:tint val="75000"/>
                </a:prstClr>
              </a:solidFill>
            </a:endParaRPr>
          </a:p>
        </p:txBody>
      </p:sp>
      <p:sp>
        <p:nvSpPr>
          <p:cNvPr id="5" name="Tijdelijke aanduiding voor voettekst 4"/>
          <p:cNvSpPr>
            <a:spLocks noGrp="1"/>
          </p:cNvSpPr>
          <p:nvPr>
            <p:ph type="ftr" sz="quarter" idx="11"/>
          </p:nvPr>
        </p:nvSpPr>
        <p:spPr/>
        <p:txBody>
          <a:bodyPr/>
          <a:lstStyle/>
          <a:p>
            <a:r>
              <a:rPr lang="nl-NL">
                <a:solidFill>
                  <a:prstClr val="black">
                    <a:tint val="75000"/>
                  </a:prstClr>
                </a:solidFill>
              </a:rPr>
              <a:t>Medische Kennis</a:t>
            </a:r>
          </a:p>
        </p:txBody>
      </p:sp>
      <p:sp>
        <p:nvSpPr>
          <p:cNvPr id="6" name="Tijdelijke aanduiding voor dianummer 5"/>
          <p:cNvSpPr>
            <a:spLocks noGrp="1"/>
          </p:cNvSpPr>
          <p:nvPr>
            <p:ph type="sldNum" sz="quarter" idx="12"/>
          </p:nvPr>
        </p:nvSpPr>
        <p:spPr/>
        <p:txBody>
          <a:bodyPr/>
          <a:lstStyle/>
          <a:p>
            <a:fld id="{CBA009E1-54C8-4E42-93A4-82F6E9795970}"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22256717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a:t>Klik om de stijl te bewerken</a:t>
            </a:r>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Tijdelijke aanduiding voor datum 3"/>
          <p:cNvSpPr>
            <a:spLocks noGrp="1"/>
          </p:cNvSpPr>
          <p:nvPr>
            <p:ph type="dt" sz="half" idx="10"/>
          </p:nvPr>
        </p:nvSpPr>
        <p:spPr/>
        <p:txBody>
          <a:bodyPr/>
          <a:lstStyle/>
          <a:p>
            <a:fld id="{DD43AF49-F92C-44F5-A8E2-2F6DEF5E6266}" type="datetime1">
              <a:rPr lang="nl-NL" smtClean="0">
                <a:solidFill>
                  <a:prstClr val="black">
                    <a:tint val="75000"/>
                  </a:prstClr>
                </a:solidFill>
              </a:rPr>
              <a:pPr/>
              <a:t>18-3-2019</a:t>
            </a:fld>
            <a:endParaRPr lang="nl-NL">
              <a:solidFill>
                <a:prstClr val="black">
                  <a:tint val="75000"/>
                </a:prstClr>
              </a:solidFill>
            </a:endParaRPr>
          </a:p>
        </p:txBody>
      </p:sp>
      <p:sp>
        <p:nvSpPr>
          <p:cNvPr id="5" name="Tijdelijke aanduiding voor voettekst 4"/>
          <p:cNvSpPr>
            <a:spLocks noGrp="1"/>
          </p:cNvSpPr>
          <p:nvPr>
            <p:ph type="ftr" sz="quarter" idx="11"/>
          </p:nvPr>
        </p:nvSpPr>
        <p:spPr/>
        <p:txBody>
          <a:bodyPr/>
          <a:lstStyle/>
          <a:p>
            <a:r>
              <a:rPr lang="nl-NL">
                <a:solidFill>
                  <a:prstClr val="black">
                    <a:tint val="75000"/>
                  </a:prstClr>
                </a:solidFill>
              </a:rPr>
              <a:t>Medische Kennis</a:t>
            </a:r>
          </a:p>
        </p:txBody>
      </p:sp>
      <p:sp>
        <p:nvSpPr>
          <p:cNvPr id="6" name="Tijdelijke aanduiding voor dianummer 5"/>
          <p:cNvSpPr>
            <a:spLocks noGrp="1"/>
          </p:cNvSpPr>
          <p:nvPr>
            <p:ph type="sldNum" sz="quarter" idx="12"/>
          </p:nvPr>
        </p:nvSpPr>
        <p:spPr/>
        <p:txBody>
          <a:bodyPr/>
          <a:lstStyle/>
          <a:p>
            <a:fld id="{CBA009E1-54C8-4E42-93A4-82F6E9795970}"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2266210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838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6172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1EE64D98-9292-419E-AC28-A106F36FF3C3}" type="datetime1">
              <a:rPr lang="nl-NL" smtClean="0">
                <a:solidFill>
                  <a:prstClr val="black">
                    <a:tint val="75000"/>
                  </a:prstClr>
                </a:solidFill>
              </a:rPr>
              <a:pPr/>
              <a:t>18-3-2019</a:t>
            </a:fld>
            <a:endParaRPr lang="nl-NL">
              <a:solidFill>
                <a:prstClr val="black">
                  <a:tint val="75000"/>
                </a:prstClr>
              </a:solidFill>
            </a:endParaRPr>
          </a:p>
        </p:txBody>
      </p:sp>
      <p:sp>
        <p:nvSpPr>
          <p:cNvPr id="6" name="Tijdelijke aanduiding voor voettekst 5"/>
          <p:cNvSpPr>
            <a:spLocks noGrp="1"/>
          </p:cNvSpPr>
          <p:nvPr>
            <p:ph type="ftr" sz="quarter" idx="11"/>
          </p:nvPr>
        </p:nvSpPr>
        <p:spPr/>
        <p:txBody>
          <a:bodyPr/>
          <a:lstStyle/>
          <a:p>
            <a:r>
              <a:rPr lang="nl-NL">
                <a:solidFill>
                  <a:prstClr val="black">
                    <a:tint val="75000"/>
                  </a:prstClr>
                </a:solidFill>
              </a:rPr>
              <a:t>Medische Kennis</a:t>
            </a:r>
          </a:p>
        </p:txBody>
      </p:sp>
      <p:sp>
        <p:nvSpPr>
          <p:cNvPr id="7" name="Tijdelijke aanduiding voor dianummer 6"/>
          <p:cNvSpPr>
            <a:spLocks noGrp="1"/>
          </p:cNvSpPr>
          <p:nvPr>
            <p:ph type="sldNum" sz="quarter" idx="12"/>
          </p:nvPr>
        </p:nvSpPr>
        <p:spPr/>
        <p:txBody>
          <a:bodyPr/>
          <a:lstStyle/>
          <a:p>
            <a:fld id="{CBA009E1-54C8-4E42-93A4-82F6E9795970}"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3453398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a:t>Klik om de stijl te bewerken</a:t>
            </a:r>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4857FE5A-1170-4797-8055-C6DED6908508}" type="datetime1">
              <a:rPr lang="nl-NL" smtClean="0">
                <a:solidFill>
                  <a:prstClr val="black">
                    <a:tint val="75000"/>
                  </a:prstClr>
                </a:solidFill>
              </a:rPr>
              <a:pPr/>
              <a:t>18-3-2019</a:t>
            </a:fld>
            <a:endParaRPr lang="nl-NL">
              <a:solidFill>
                <a:prstClr val="black">
                  <a:tint val="75000"/>
                </a:prstClr>
              </a:solidFill>
            </a:endParaRPr>
          </a:p>
        </p:txBody>
      </p:sp>
      <p:sp>
        <p:nvSpPr>
          <p:cNvPr id="8" name="Tijdelijke aanduiding voor voettekst 7"/>
          <p:cNvSpPr>
            <a:spLocks noGrp="1"/>
          </p:cNvSpPr>
          <p:nvPr>
            <p:ph type="ftr" sz="quarter" idx="11"/>
          </p:nvPr>
        </p:nvSpPr>
        <p:spPr/>
        <p:txBody>
          <a:bodyPr/>
          <a:lstStyle/>
          <a:p>
            <a:r>
              <a:rPr lang="nl-NL">
                <a:solidFill>
                  <a:prstClr val="black">
                    <a:tint val="75000"/>
                  </a:prstClr>
                </a:solidFill>
              </a:rPr>
              <a:t>Medische Kennis</a:t>
            </a:r>
          </a:p>
        </p:txBody>
      </p:sp>
      <p:sp>
        <p:nvSpPr>
          <p:cNvPr id="9" name="Tijdelijke aanduiding voor dianummer 8"/>
          <p:cNvSpPr>
            <a:spLocks noGrp="1"/>
          </p:cNvSpPr>
          <p:nvPr>
            <p:ph type="sldNum" sz="quarter" idx="12"/>
          </p:nvPr>
        </p:nvSpPr>
        <p:spPr/>
        <p:txBody>
          <a:bodyPr/>
          <a:lstStyle/>
          <a:p>
            <a:fld id="{CBA009E1-54C8-4E42-93A4-82F6E9795970}"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24964583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450E1FE3-A2A8-4EA5-B517-24E49D6F7085}" type="datetime1">
              <a:rPr lang="nl-NL" smtClean="0">
                <a:solidFill>
                  <a:prstClr val="black">
                    <a:tint val="75000"/>
                  </a:prstClr>
                </a:solidFill>
              </a:rPr>
              <a:pPr/>
              <a:t>18-3-2019</a:t>
            </a:fld>
            <a:endParaRPr lang="nl-NL">
              <a:solidFill>
                <a:prstClr val="black">
                  <a:tint val="75000"/>
                </a:prstClr>
              </a:solidFill>
            </a:endParaRPr>
          </a:p>
        </p:txBody>
      </p:sp>
      <p:sp>
        <p:nvSpPr>
          <p:cNvPr id="4" name="Tijdelijke aanduiding voor voettekst 3"/>
          <p:cNvSpPr>
            <a:spLocks noGrp="1"/>
          </p:cNvSpPr>
          <p:nvPr>
            <p:ph type="ftr" sz="quarter" idx="11"/>
          </p:nvPr>
        </p:nvSpPr>
        <p:spPr/>
        <p:txBody>
          <a:bodyPr/>
          <a:lstStyle/>
          <a:p>
            <a:r>
              <a:rPr lang="nl-NL">
                <a:solidFill>
                  <a:prstClr val="black">
                    <a:tint val="75000"/>
                  </a:prstClr>
                </a:solidFill>
              </a:rPr>
              <a:t>Medische Kennis</a:t>
            </a:r>
          </a:p>
        </p:txBody>
      </p:sp>
      <p:sp>
        <p:nvSpPr>
          <p:cNvPr id="5" name="Tijdelijke aanduiding voor dianummer 4"/>
          <p:cNvSpPr>
            <a:spLocks noGrp="1"/>
          </p:cNvSpPr>
          <p:nvPr>
            <p:ph type="sldNum" sz="quarter" idx="12"/>
          </p:nvPr>
        </p:nvSpPr>
        <p:spPr/>
        <p:txBody>
          <a:bodyPr/>
          <a:lstStyle/>
          <a:p>
            <a:fld id="{CBA009E1-54C8-4E42-93A4-82F6E9795970}"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37432902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D1A0C89D-4F61-4BD9-90D2-5609845A3CD4}" type="datetime1">
              <a:rPr lang="nl-NL" smtClean="0">
                <a:solidFill>
                  <a:prstClr val="black">
                    <a:tint val="75000"/>
                  </a:prstClr>
                </a:solidFill>
              </a:rPr>
              <a:pPr/>
              <a:t>18-3-2019</a:t>
            </a:fld>
            <a:endParaRPr lang="nl-NL">
              <a:solidFill>
                <a:prstClr val="black">
                  <a:tint val="75000"/>
                </a:prstClr>
              </a:solidFill>
            </a:endParaRPr>
          </a:p>
        </p:txBody>
      </p:sp>
      <p:sp>
        <p:nvSpPr>
          <p:cNvPr id="3" name="Tijdelijke aanduiding voor voettekst 2"/>
          <p:cNvSpPr>
            <a:spLocks noGrp="1"/>
          </p:cNvSpPr>
          <p:nvPr>
            <p:ph type="ftr" sz="quarter" idx="11"/>
          </p:nvPr>
        </p:nvSpPr>
        <p:spPr/>
        <p:txBody>
          <a:bodyPr/>
          <a:lstStyle/>
          <a:p>
            <a:r>
              <a:rPr lang="nl-NL">
                <a:solidFill>
                  <a:prstClr val="black">
                    <a:tint val="75000"/>
                  </a:prstClr>
                </a:solidFill>
              </a:rPr>
              <a:t>Medische Kennis</a:t>
            </a:r>
          </a:p>
        </p:txBody>
      </p:sp>
      <p:sp>
        <p:nvSpPr>
          <p:cNvPr id="4" name="Tijdelijke aanduiding voor dianummer 3"/>
          <p:cNvSpPr>
            <a:spLocks noGrp="1"/>
          </p:cNvSpPr>
          <p:nvPr>
            <p:ph type="sldNum" sz="quarter" idx="12"/>
          </p:nvPr>
        </p:nvSpPr>
        <p:spPr/>
        <p:txBody>
          <a:bodyPr/>
          <a:lstStyle/>
          <a:p>
            <a:fld id="{CBA009E1-54C8-4E42-93A4-82F6E9795970}"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34950532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p:cNvSpPr>
            <a:spLocks noGrp="1"/>
          </p:cNvSpPr>
          <p:nvPr>
            <p:ph type="dt" sz="half" idx="10"/>
          </p:nvPr>
        </p:nvSpPr>
        <p:spPr/>
        <p:txBody>
          <a:bodyPr/>
          <a:lstStyle/>
          <a:p>
            <a:fld id="{EFBC1540-FC94-4CAF-B5D8-7BEB7B444B37}" type="datetime1">
              <a:rPr lang="nl-NL" smtClean="0">
                <a:solidFill>
                  <a:prstClr val="black">
                    <a:tint val="75000"/>
                  </a:prstClr>
                </a:solidFill>
              </a:rPr>
              <a:pPr/>
              <a:t>18-3-2019</a:t>
            </a:fld>
            <a:endParaRPr lang="nl-NL">
              <a:solidFill>
                <a:prstClr val="black">
                  <a:tint val="75000"/>
                </a:prstClr>
              </a:solidFill>
            </a:endParaRPr>
          </a:p>
        </p:txBody>
      </p:sp>
      <p:sp>
        <p:nvSpPr>
          <p:cNvPr id="6" name="Tijdelijke aanduiding voor voettekst 5"/>
          <p:cNvSpPr>
            <a:spLocks noGrp="1"/>
          </p:cNvSpPr>
          <p:nvPr>
            <p:ph type="ftr" sz="quarter" idx="11"/>
          </p:nvPr>
        </p:nvSpPr>
        <p:spPr/>
        <p:txBody>
          <a:bodyPr/>
          <a:lstStyle/>
          <a:p>
            <a:r>
              <a:rPr lang="nl-NL">
                <a:solidFill>
                  <a:prstClr val="black">
                    <a:tint val="75000"/>
                  </a:prstClr>
                </a:solidFill>
              </a:rPr>
              <a:t>Medische Kennis</a:t>
            </a:r>
          </a:p>
        </p:txBody>
      </p:sp>
      <p:sp>
        <p:nvSpPr>
          <p:cNvPr id="7" name="Tijdelijke aanduiding voor dianummer 6"/>
          <p:cNvSpPr>
            <a:spLocks noGrp="1"/>
          </p:cNvSpPr>
          <p:nvPr>
            <p:ph type="sldNum" sz="quarter" idx="12"/>
          </p:nvPr>
        </p:nvSpPr>
        <p:spPr/>
        <p:txBody>
          <a:bodyPr/>
          <a:lstStyle/>
          <a:p>
            <a:fld id="{CBA009E1-54C8-4E42-93A4-82F6E9795970}"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31277490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p:cNvSpPr>
            <a:spLocks noGrp="1"/>
          </p:cNvSpPr>
          <p:nvPr>
            <p:ph type="dt" sz="half" idx="10"/>
          </p:nvPr>
        </p:nvSpPr>
        <p:spPr/>
        <p:txBody>
          <a:bodyPr/>
          <a:lstStyle/>
          <a:p>
            <a:fld id="{2C5BBE44-ED83-4F52-B490-E9C23518487B}" type="datetime1">
              <a:rPr lang="nl-NL" smtClean="0">
                <a:solidFill>
                  <a:prstClr val="black">
                    <a:tint val="75000"/>
                  </a:prstClr>
                </a:solidFill>
              </a:rPr>
              <a:pPr/>
              <a:t>18-3-2019</a:t>
            </a:fld>
            <a:endParaRPr lang="nl-NL">
              <a:solidFill>
                <a:prstClr val="black">
                  <a:tint val="75000"/>
                </a:prstClr>
              </a:solidFill>
            </a:endParaRPr>
          </a:p>
        </p:txBody>
      </p:sp>
      <p:sp>
        <p:nvSpPr>
          <p:cNvPr id="6" name="Tijdelijke aanduiding voor voettekst 5"/>
          <p:cNvSpPr>
            <a:spLocks noGrp="1"/>
          </p:cNvSpPr>
          <p:nvPr>
            <p:ph type="ftr" sz="quarter" idx="11"/>
          </p:nvPr>
        </p:nvSpPr>
        <p:spPr/>
        <p:txBody>
          <a:bodyPr/>
          <a:lstStyle/>
          <a:p>
            <a:r>
              <a:rPr lang="nl-NL">
                <a:solidFill>
                  <a:prstClr val="black">
                    <a:tint val="75000"/>
                  </a:prstClr>
                </a:solidFill>
              </a:rPr>
              <a:t>Medische Kennis</a:t>
            </a:r>
          </a:p>
        </p:txBody>
      </p:sp>
      <p:sp>
        <p:nvSpPr>
          <p:cNvPr id="7" name="Tijdelijke aanduiding voor dianummer 6"/>
          <p:cNvSpPr>
            <a:spLocks noGrp="1"/>
          </p:cNvSpPr>
          <p:nvPr>
            <p:ph type="sldNum" sz="quarter" idx="12"/>
          </p:nvPr>
        </p:nvSpPr>
        <p:spPr/>
        <p:txBody>
          <a:bodyPr/>
          <a:lstStyle/>
          <a:p>
            <a:fld id="{CBA009E1-54C8-4E42-93A4-82F6E9795970}"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1351790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CF9A51-A7D6-42BF-8089-285FB6C5518F}" type="datetime1">
              <a:rPr lang="nl-NL" smtClean="0">
                <a:solidFill>
                  <a:prstClr val="black">
                    <a:tint val="75000"/>
                  </a:prstClr>
                </a:solidFill>
              </a:rPr>
              <a:pPr/>
              <a:t>18-3-2019</a:t>
            </a:fld>
            <a:endParaRPr lang="nl-NL">
              <a:solidFill>
                <a:prstClr val="black">
                  <a:tint val="75000"/>
                </a:prstClr>
              </a:solidFill>
            </a:endParaRPr>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nl-NL">
                <a:solidFill>
                  <a:prstClr val="black">
                    <a:tint val="75000"/>
                  </a:prstClr>
                </a:solidFill>
              </a:rPr>
              <a:t>Medische Kennis</a:t>
            </a:r>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A009E1-54C8-4E42-93A4-82F6E9795970}" type="slidenum">
              <a:rPr lang="nl-NL" smtClean="0">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33036169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553792" y="1122363"/>
            <a:ext cx="10625070" cy="2387600"/>
          </a:xfrm>
        </p:spPr>
        <p:txBody>
          <a:bodyPr/>
          <a:lstStyle/>
          <a:p>
            <a:r>
              <a:rPr lang="nl-NL" b="1" dirty="0"/>
              <a:t>Preventie </a:t>
            </a:r>
          </a:p>
        </p:txBody>
      </p:sp>
      <p:sp>
        <p:nvSpPr>
          <p:cNvPr id="3" name="Ondertitel 2"/>
          <p:cNvSpPr>
            <a:spLocks noGrp="1"/>
          </p:cNvSpPr>
          <p:nvPr>
            <p:ph type="subTitle" idx="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CBA009E1-54C8-4E42-93A4-82F6E9795970}" type="slidenum">
              <a:rPr lang="nl-NL" smtClean="0">
                <a:solidFill>
                  <a:prstClr val="black">
                    <a:tint val="75000"/>
                  </a:prstClr>
                </a:solidFill>
              </a:rPr>
              <a:pPr/>
              <a:t>1</a:t>
            </a:fld>
            <a:endParaRPr lang="nl-NL">
              <a:solidFill>
                <a:prstClr val="black">
                  <a:tint val="75000"/>
                </a:prstClr>
              </a:solidFill>
            </a:endParaRPr>
          </a:p>
        </p:txBody>
      </p:sp>
      <p:sp>
        <p:nvSpPr>
          <p:cNvPr id="6" name="Tijdelijke aanduiding voor voettekst 4"/>
          <p:cNvSpPr>
            <a:spLocks noGrp="1"/>
          </p:cNvSpPr>
          <p:nvPr>
            <p:ph type="ftr" sz="quarter" idx="11"/>
          </p:nvPr>
        </p:nvSpPr>
        <p:spPr>
          <a:xfrm>
            <a:off x="1524000" y="6330898"/>
            <a:ext cx="9263270" cy="365125"/>
          </a:xfrm>
        </p:spPr>
        <p:txBody>
          <a:bodyPr/>
          <a:lstStyle/>
          <a:p>
            <a:r>
              <a:rPr lang="nl-NL" sz="1600" b="1" dirty="0">
                <a:solidFill>
                  <a:prstClr val="black"/>
                </a:solidFill>
                <a:latin typeface="Verdana" panose="020B0604030504040204" pitchFamily="34" charset="0"/>
                <a:ea typeface="Verdana" panose="020B0604030504040204" pitchFamily="34" charset="0"/>
                <a:cs typeface="Verdana" panose="020B0604030504040204" pitchFamily="34" charset="0"/>
              </a:rPr>
              <a:t>Noorderpoort</a:t>
            </a:r>
            <a:r>
              <a:rPr lang="nl-NL" sz="1600" b="1" dirty="0">
                <a:solidFill>
                  <a:prstClr val="black">
                    <a:tint val="75000"/>
                  </a:prstClr>
                </a:solidFill>
                <a:latin typeface="Verdana" panose="020B0604030504040204" pitchFamily="34" charset="0"/>
                <a:ea typeface="Verdana" panose="020B0604030504040204" pitchFamily="34" charset="0"/>
                <a:cs typeface="Verdana" panose="020B0604030504040204" pitchFamily="34" charset="0"/>
              </a:rPr>
              <a:t>  </a:t>
            </a:r>
            <a:r>
              <a:rPr lang="nl-NL" sz="1600" b="1" dirty="0">
                <a:solidFill>
                  <a:srgbClr val="FF0000"/>
                </a:solidFill>
                <a:latin typeface="Verdana" panose="020B0604030504040204" pitchFamily="34" charset="0"/>
                <a:ea typeface="Verdana" panose="020B0604030504040204" pitchFamily="34" charset="0"/>
                <a:cs typeface="Verdana" panose="020B0604030504040204" pitchFamily="34" charset="0"/>
              </a:rPr>
              <a:t>Organisatie &amp; Administratie Preventie LF1 P3   </a:t>
            </a:r>
          </a:p>
        </p:txBody>
      </p:sp>
    </p:spTree>
    <p:extLst>
      <p:ext uri="{BB962C8B-B14F-4D97-AF65-F5344CB8AC3E}">
        <p14:creationId xmlns:p14="http://schemas.microsoft.com/office/powerpoint/2010/main" val="18825967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48048" y="283480"/>
            <a:ext cx="10515600" cy="1325563"/>
          </a:xfrm>
        </p:spPr>
        <p:txBody>
          <a:bodyPr/>
          <a:lstStyle/>
          <a:p>
            <a:r>
              <a:rPr lang="nl-NL" dirty="0">
                <a:solidFill>
                  <a:schemeClr val="accent6">
                    <a:lumMod val="50000"/>
                  </a:schemeClr>
                </a:solidFill>
              </a:rPr>
              <a:t>Tertiaire preventie</a:t>
            </a:r>
          </a:p>
        </p:txBody>
      </p:sp>
      <p:sp>
        <p:nvSpPr>
          <p:cNvPr id="3" name="Tijdelijke aanduiding voor inhoud 2"/>
          <p:cNvSpPr>
            <a:spLocks noGrp="1"/>
          </p:cNvSpPr>
          <p:nvPr>
            <p:ph idx="1"/>
          </p:nvPr>
        </p:nvSpPr>
        <p:spPr/>
        <p:txBody>
          <a:bodyPr>
            <a:noAutofit/>
          </a:bodyPr>
          <a:lstStyle/>
          <a:p>
            <a:pPr marL="0" indent="0">
              <a:buNone/>
            </a:pPr>
            <a:r>
              <a:rPr lang="nl-NL" b="1" dirty="0"/>
              <a:t>Tertiaire preventie	</a:t>
            </a:r>
          </a:p>
          <a:p>
            <a:pPr marL="0" indent="0">
              <a:buNone/>
            </a:pPr>
            <a:r>
              <a:rPr lang="nl-NL" dirty="0"/>
              <a:t>1. Voorkomen dat de ziekte zich verergert of dat er complicaties  optreden</a:t>
            </a:r>
            <a:br>
              <a:rPr lang="nl-NL" dirty="0"/>
            </a:br>
            <a:r>
              <a:rPr lang="nl-NL" dirty="0"/>
              <a:t>2. Voorkomen dat de patiënt meer beperkingen ondervindt van de ziekte dan nodig</a:t>
            </a:r>
            <a:br>
              <a:rPr lang="nl-NL" dirty="0"/>
            </a:br>
            <a:r>
              <a:rPr lang="nl-NL" dirty="0"/>
              <a:t>3. Voorkomen dat de kwaliteit van leven onnodig vermindert </a:t>
            </a:r>
            <a:endParaRPr lang="nl-NL" b="1" dirty="0"/>
          </a:p>
          <a:p>
            <a:pPr marL="0" indent="0">
              <a:buNone/>
            </a:pPr>
            <a:endParaRPr lang="nl-NL" b="1" dirty="0"/>
          </a:p>
        </p:txBody>
      </p:sp>
      <p:pic>
        <p:nvPicPr>
          <p:cNvPr id="5" name="Afbeelding 4"/>
          <p:cNvPicPr>
            <a:picLocks noChangeAspect="1"/>
          </p:cNvPicPr>
          <p:nvPr/>
        </p:nvPicPr>
        <p:blipFill>
          <a:blip r:embed="rId2"/>
          <a:stretch>
            <a:fillRect/>
          </a:stretch>
        </p:blipFill>
        <p:spPr>
          <a:xfrm>
            <a:off x="8952679" y="3696237"/>
            <a:ext cx="3360089" cy="3360089"/>
          </a:xfrm>
          <a:prstGeom prst="rect">
            <a:avLst/>
          </a:prstGeom>
        </p:spPr>
      </p:pic>
      <p:sp>
        <p:nvSpPr>
          <p:cNvPr id="6" name="Tijdelijke aanduiding voor voettekst 4"/>
          <p:cNvSpPr>
            <a:spLocks noGrp="1"/>
          </p:cNvSpPr>
          <p:nvPr>
            <p:ph type="ftr" sz="quarter" idx="11"/>
          </p:nvPr>
        </p:nvSpPr>
        <p:spPr>
          <a:xfrm>
            <a:off x="1202028" y="6393545"/>
            <a:ext cx="9263270" cy="365125"/>
          </a:xfrm>
        </p:spPr>
        <p:txBody>
          <a:bodyPr/>
          <a:lstStyle/>
          <a:p>
            <a:r>
              <a:rPr lang="nl-NL" sz="1600" b="1" dirty="0">
                <a:solidFill>
                  <a:prstClr val="black"/>
                </a:solidFill>
                <a:latin typeface="Verdana" panose="020B0604030504040204" pitchFamily="34" charset="0"/>
                <a:ea typeface="Verdana" panose="020B0604030504040204" pitchFamily="34" charset="0"/>
                <a:cs typeface="Verdana" panose="020B0604030504040204" pitchFamily="34" charset="0"/>
              </a:rPr>
              <a:t>Noorderpoort</a:t>
            </a:r>
            <a:r>
              <a:rPr lang="nl-NL" sz="1600" b="1" dirty="0">
                <a:solidFill>
                  <a:prstClr val="black">
                    <a:tint val="75000"/>
                  </a:prstClr>
                </a:solidFill>
                <a:latin typeface="Verdana" panose="020B0604030504040204" pitchFamily="34" charset="0"/>
                <a:ea typeface="Verdana" panose="020B0604030504040204" pitchFamily="34" charset="0"/>
                <a:cs typeface="Verdana" panose="020B0604030504040204" pitchFamily="34" charset="0"/>
              </a:rPr>
              <a:t>  </a:t>
            </a:r>
            <a:r>
              <a:rPr lang="nl-NL" sz="1600" b="1" dirty="0">
                <a:solidFill>
                  <a:srgbClr val="FF0000"/>
                </a:solidFill>
                <a:latin typeface="Verdana" panose="020B0604030504040204" pitchFamily="34" charset="0"/>
                <a:ea typeface="Verdana" panose="020B0604030504040204" pitchFamily="34" charset="0"/>
                <a:cs typeface="Verdana" panose="020B0604030504040204" pitchFamily="34" charset="0"/>
              </a:rPr>
              <a:t>Organisatie &amp; Administratie Preventie LF1 P3   </a:t>
            </a:r>
          </a:p>
        </p:txBody>
      </p:sp>
    </p:spTree>
    <p:extLst>
      <p:ext uri="{BB962C8B-B14F-4D97-AF65-F5344CB8AC3E}">
        <p14:creationId xmlns:p14="http://schemas.microsoft.com/office/powerpoint/2010/main" val="12283674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chemeClr val="accent6">
                    <a:lumMod val="50000"/>
                  </a:schemeClr>
                </a:solidFill>
              </a:rPr>
              <a:t>Tertiaire preventie</a:t>
            </a:r>
          </a:p>
        </p:txBody>
      </p:sp>
      <p:sp>
        <p:nvSpPr>
          <p:cNvPr id="3" name="Tijdelijke aanduiding voor inhoud 2"/>
          <p:cNvSpPr>
            <a:spLocks noGrp="1"/>
          </p:cNvSpPr>
          <p:nvPr>
            <p:ph idx="1"/>
          </p:nvPr>
        </p:nvSpPr>
        <p:spPr/>
        <p:txBody>
          <a:bodyPr>
            <a:normAutofit/>
          </a:bodyPr>
          <a:lstStyle/>
          <a:p>
            <a:pPr marL="0" indent="0">
              <a:buNone/>
            </a:pPr>
            <a:r>
              <a:rPr lang="nl-NL" b="1" dirty="0"/>
              <a:t>Voorbeelden</a:t>
            </a:r>
          </a:p>
          <a:p>
            <a:pPr>
              <a:buFontTx/>
              <a:buChar char="-"/>
            </a:pPr>
            <a:r>
              <a:rPr lang="nl-NL" dirty="0"/>
              <a:t>Patiënt met diabetes goed instellen met dieet, medicatie</a:t>
            </a:r>
          </a:p>
          <a:p>
            <a:pPr>
              <a:buFontTx/>
              <a:buChar char="-"/>
            </a:pPr>
            <a:r>
              <a:rPr lang="nl-NL" dirty="0"/>
              <a:t>Voorlichting geven over het aanpassen van medicijngebruik tijdens de ramadan</a:t>
            </a:r>
          </a:p>
          <a:p>
            <a:pPr>
              <a:buFontTx/>
              <a:buChar char="-"/>
            </a:pPr>
            <a:r>
              <a:rPr lang="nl-NL" dirty="0"/>
              <a:t>Voorkómen dat inhalatiemedicijnen verkeerd worden gebruikt</a:t>
            </a:r>
          </a:p>
          <a:p>
            <a:pPr>
              <a:buFontTx/>
              <a:buChar char="-"/>
            </a:pPr>
            <a:r>
              <a:rPr lang="nl-NL" dirty="0"/>
              <a:t>Voorkómen dat wonden geïnfecteerd raken</a:t>
            </a:r>
          </a:p>
        </p:txBody>
      </p:sp>
      <p:pic>
        <p:nvPicPr>
          <p:cNvPr id="5" name="Afbeelding 4"/>
          <p:cNvPicPr>
            <a:picLocks noChangeAspect="1"/>
          </p:cNvPicPr>
          <p:nvPr/>
        </p:nvPicPr>
        <p:blipFill>
          <a:blip r:embed="rId2"/>
          <a:stretch>
            <a:fillRect/>
          </a:stretch>
        </p:blipFill>
        <p:spPr>
          <a:xfrm>
            <a:off x="8952679" y="3696237"/>
            <a:ext cx="3360089" cy="3360089"/>
          </a:xfrm>
          <a:prstGeom prst="rect">
            <a:avLst/>
          </a:prstGeom>
        </p:spPr>
      </p:pic>
      <p:sp>
        <p:nvSpPr>
          <p:cNvPr id="6" name="Tijdelijke aanduiding voor voettekst 4"/>
          <p:cNvSpPr>
            <a:spLocks noGrp="1"/>
          </p:cNvSpPr>
          <p:nvPr>
            <p:ph type="ftr" sz="quarter" idx="11"/>
          </p:nvPr>
        </p:nvSpPr>
        <p:spPr>
          <a:xfrm>
            <a:off x="1202028" y="6393545"/>
            <a:ext cx="9263270" cy="365125"/>
          </a:xfrm>
        </p:spPr>
        <p:txBody>
          <a:bodyPr/>
          <a:lstStyle/>
          <a:p>
            <a:r>
              <a:rPr lang="nl-NL" sz="1600" b="1" dirty="0">
                <a:solidFill>
                  <a:prstClr val="black"/>
                </a:solidFill>
                <a:latin typeface="Verdana" panose="020B0604030504040204" pitchFamily="34" charset="0"/>
                <a:ea typeface="Verdana" panose="020B0604030504040204" pitchFamily="34" charset="0"/>
                <a:cs typeface="Verdana" panose="020B0604030504040204" pitchFamily="34" charset="0"/>
              </a:rPr>
              <a:t>Noorderpoort</a:t>
            </a:r>
            <a:r>
              <a:rPr lang="nl-NL" sz="1600" b="1" dirty="0">
                <a:solidFill>
                  <a:prstClr val="black">
                    <a:tint val="75000"/>
                  </a:prstClr>
                </a:solidFill>
                <a:latin typeface="Verdana" panose="020B0604030504040204" pitchFamily="34" charset="0"/>
                <a:ea typeface="Verdana" panose="020B0604030504040204" pitchFamily="34" charset="0"/>
                <a:cs typeface="Verdana" panose="020B0604030504040204" pitchFamily="34" charset="0"/>
              </a:rPr>
              <a:t>  </a:t>
            </a:r>
            <a:r>
              <a:rPr lang="nl-NL" sz="1600" b="1" dirty="0">
                <a:solidFill>
                  <a:srgbClr val="FF0000"/>
                </a:solidFill>
                <a:latin typeface="Verdana" panose="020B0604030504040204" pitchFamily="34" charset="0"/>
                <a:ea typeface="Verdana" panose="020B0604030504040204" pitchFamily="34" charset="0"/>
                <a:cs typeface="Verdana" panose="020B0604030504040204" pitchFamily="34" charset="0"/>
              </a:rPr>
              <a:t>Organisatie &amp; Administratie Preventie LF1 P3   </a:t>
            </a:r>
          </a:p>
        </p:txBody>
      </p:sp>
    </p:spTree>
    <p:extLst>
      <p:ext uri="{BB962C8B-B14F-4D97-AF65-F5344CB8AC3E}">
        <p14:creationId xmlns:p14="http://schemas.microsoft.com/office/powerpoint/2010/main" val="18456038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Voorlichting</a:t>
            </a:r>
          </a:p>
        </p:txBody>
      </p:sp>
      <p:sp>
        <p:nvSpPr>
          <p:cNvPr id="3" name="Tijdelijke aanduiding voor inhoud 2"/>
          <p:cNvSpPr>
            <a:spLocks noGrp="1"/>
          </p:cNvSpPr>
          <p:nvPr>
            <p:ph idx="1"/>
          </p:nvPr>
        </p:nvSpPr>
        <p:spPr/>
        <p:txBody>
          <a:bodyPr/>
          <a:lstStyle/>
          <a:p>
            <a:pPr marL="0" indent="0">
              <a:buNone/>
            </a:pPr>
            <a:r>
              <a:rPr lang="nl-NL" dirty="0"/>
              <a:t>Groepsopdracht</a:t>
            </a:r>
          </a:p>
          <a:p>
            <a:pPr marL="0" indent="0">
              <a:buNone/>
            </a:pPr>
            <a:endParaRPr lang="nl-NL" dirty="0"/>
          </a:p>
          <a:p>
            <a:pPr marL="514350" indent="-514350">
              <a:buAutoNum type="arabicPeriod"/>
            </a:pPr>
            <a:r>
              <a:rPr lang="nl-NL" dirty="0"/>
              <a:t>Doktersassistente</a:t>
            </a:r>
          </a:p>
          <a:p>
            <a:pPr marL="514350" indent="-514350">
              <a:buAutoNum type="arabicPeriod"/>
            </a:pPr>
            <a:r>
              <a:rPr lang="nl-NL" dirty="0"/>
              <a:t>Patiënten</a:t>
            </a:r>
          </a:p>
          <a:p>
            <a:pPr marL="514350" indent="-514350">
              <a:buAutoNum type="arabicPeriod"/>
            </a:pPr>
            <a:endParaRPr lang="nl-NL" dirty="0"/>
          </a:p>
        </p:txBody>
      </p:sp>
      <p:sp>
        <p:nvSpPr>
          <p:cNvPr id="5" name="Tijdelijke aanduiding voor dianummer 4"/>
          <p:cNvSpPr>
            <a:spLocks noGrp="1"/>
          </p:cNvSpPr>
          <p:nvPr>
            <p:ph type="sldNum" sz="quarter" idx="12"/>
          </p:nvPr>
        </p:nvSpPr>
        <p:spPr/>
        <p:txBody>
          <a:bodyPr/>
          <a:lstStyle/>
          <a:p>
            <a:fld id="{CBA009E1-54C8-4E42-93A4-82F6E9795970}" type="slidenum">
              <a:rPr lang="nl-NL" smtClean="0">
                <a:solidFill>
                  <a:prstClr val="black">
                    <a:tint val="75000"/>
                  </a:prstClr>
                </a:solidFill>
              </a:rPr>
              <a:pPr/>
              <a:t>12</a:t>
            </a:fld>
            <a:endParaRPr lang="nl-NL">
              <a:solidFill>
                <a:prstClr val="black">
                  <a:tint val="75000"/>
                </a:prstClr>
              </a:solidFill>
            </a:endParaRPr>
          </a:p>
        </p:txBody>
      </p:sp>
      <p:sp>
        <p:nvSpPr>
          <p:cNvPr id="6" name="Tijdelijke aanduiding voor voettekst 4"/>
          <p:cNvSpPr>
            <a:spLocks noGrp="1"/>
          </p:cNvSpPr>
          <p:nvPr>
            <p:ph type="ftr" sz="quarter" idx="11"/>
          </p:nvPr>
        </p:nvSpPr>
        <p:spPr>
          <a:xfrm>
            <a:off x="1202028" y="6393545"/>
            <a:ext cx="9263270" cy="365125"/>
          </a:xfrm>
        </p:spPr>
        <p:txBody>
          <a:bodyPr/>
          <a:lstStyle/>
          <a:p>
            <a:r>
              <a:rPr lang="nl-NL" sz="1600" b="1" dirty="0">
                <a:solidFill>
                  <a:prstClr val="black"/>
                </a:solidFill>
                <a:latin typeface="Verdana" panose="020B0604030504040204" pitchFamily="34" charset="0"/>
                <a:ea typeface="Verdana" panose="020B0604030504040204" pitchFamily="34" charset="0"/>
                <a:cs typeface="Verdana" panose="020B0604030504040204" pitchFamily="34" charset="0"/>
              </a:rPr>
              <a:t>Noorderpoort</a:t>
            </a:r>
            <a:r>
              <a:rPr lang="nl-NL" sz="1600" b="1" dirty="0">
                <a:solidFill>
                  <a:prstClr val="black">
                    <a:tint val="75000"/>
                  </a:prstClr>
                </a:solidFill>
                <a:latin typeface="Verdana" panose="020B0604030504040204" pitchFamily="34" charset="0"/>
                <a:ea typeface="Verdana" panose="020B0604030504040204" pitchFamily="34" charset="0"/>
                <a:cs typeface="Verdana" panose="020B0604030504040204" pitchFamily="34" charset="0"/>
              </a:rPr>
              <a:t>  </a:t>
            </a:r>
            <a:r>
              <a:rPr lang="nl-NL" sz="1600" b="1" dirty="0">
                <a:solidFill>
                  <a:srgbClr val="FF0000"/>
                </a:solidFill>
                <a:latin typeface="Verdana" panose="020B0604030504040204" pitchFamily="34" charset="0"/>
                <a:ea typeface="Verdana" panose="020B0604030504040204" pitchFamily="34" charset="0"/>
                <a:cs typeface="Verdana" panose="020B0604030504040204" pitchFamily="34" charset="0"/>
              </a:rPr>
              <a:t>Organisatie &amp; Administratie Preventie LF1 P3   </a:t>
            </a:r>
          </a:p>
        </p:txBody>
      </p:sp>
    </p:spTree>
    <p:extLst>
      <p:ext uri="{BB962C8B-B14F-4D97-AF65-F5344CB8AC3E}">
        <p14:creationId xmlns:p14="http://schemas.microsoft.com/office/powerpoint/2010/main" val="38937459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normAutofit/>
          </a:bodyPr>
          <a:lstStyle/>
          <a:p>
            <a:pPr marL="0" indent="0">
              <a:buNone/>
            </a:pPr>
            <a:r>
              <a:rPr lang="nl-NL" dirty="0" err="1"/>
              <a:t>Hr</a:t>
            </a:r>
            <a:r>
              <a:rPr lang="nl-NL" dirty="0"/>
              <a:t> de Graaf heeft diabetes. Hij gebruikt insuline en een tablet metformine hierover. Hij blijkt daarbij overgewicht te hebben, eet onregelmatig en ongezond. </a:t>
            </a:r>
          </a:p>
          <a:p>
            <a:pPr marL="0" indent="0">
              <a:buNone/>
            </a:pPr>
            <a:r>
              <a:rPr lang="nl-NL" dirty="0"/>
              <a:t>Belangrijk gezien zijn situatie dat hij afvalt, gezond gaat eten en regelmatig. </a:t>
            </a:r>
          </a:p>
          <a:p>
            <a:pPr marL="0" indent="0">
              <a:buNone/>
            </a:pPr>
            <a:endParaRPr lang="nl-NL" dirty="0"/>
          </a:p>
          <a:p>
            <a:pPr marL="0" indent="0">
              <a:buNone/>
            </a:pPr>
            <a:r>
              <a:rPr lang="nl-NL" dirty="0"/>
              <a:t>Vertel meneer de Graaf dit en probeer hem zover te krijgen dat hij afvalt en zijn leefstijl gaat aanpassen. </a:t>
            </a:r>
          </a:p>
          <a:p>
            <a:pPr marL="0" indent="0">
              <a:buNone/>
            </a:pPr>
            <a:endParaRPr lang="nl-NL" dirty="0"/>
          </a:p>
          <a:p>
            <a:pPr marL="0" indent="0">
              <a:buNone/>
            </a:pPr>
            <a:endParaRPr lang="nl-NL" dirty="0"/>
          </a:p>
        </p:txBody>
      </p:sp>
      <p:sp>
        <p:nvSpPr>
          <p:cNvPr id="5" name="Tijdelijke aanduiding voor dianummer 4"/>
          <p:cNvSpPr>
            <a:spLocks noGrp="1"/>
          </p:cNvSpPr>
          <p:nvPr>
            <p:ph type="sldNum" sz="quarter" idx="12"/>
          </p:nvPr>
        </p:nvSpPr>
        <p:spPr/>
        <p:txBody>
          <a:bodyPr/>
          <a:lstStyle/>
          <a:p>
            <a:fld id="{CBA009E1-54C8-4E42-93A4-82F6E9795970}" type="slidenum">
              <a:rPr lang="nl-NL" smtClean="0">
                <a:solidFill>
                  <a:prstClr val="black">
                    <a:tint val="75000"/>
                  </a:prstClr>
                </a:solidFill>
              </a:rPr>
              <a:pPr/>
              <a:t>13</a:t>
            </a:fld>
            <a:endParaRPr lang="nl-NL">
              <a:solidFill>
                <a:prstClr val="black">
                  <a:tint val="75000"/>
                </a:prstClr>
              </a:solidFill>
            </a:endParaRPr>
          </a:p>
        </p:txBody>
      </p:sp>
      <p:sp>
        <p:nvSpPr>
          <p:cNvPr id="6" name="Tijdelijke aanduiding voor voettekst 4"/>
          <p:cNvSpPr>
            <a:spLocks noGrp="1"/>
          </p:cNvSpPr>
          <p:nvPr>
            <p:ph type="ftr" sz="quarter" idx="11"/>
          </p:nvPr>
        </p:nvSpPr>
        <p:spPr>
          <a:xfrm>
            <a:off x="1202028" y="6393545"/>
            <a:ext cx="9263270" cy="365125"/>
          </a:xfrm>
        </p:spPr>
        <p:txBody>
          <a:bodyPr/>
          <a:lstStyle/>
          <a:p>
            <a:r>
              <a:rPr lang="nl-NL" sz="1600" b="1" dirty="0">
                <a:solidFill>
                  <a:prstClr val="black"/>
                </a:solidFill>
                <a:latin typeface="Verdana" panose="020B0604030504040204" pitchFamily="34" charset="0"/>
                <a:ea typeface="Verdana" panose="020B0604030504040204" pitchFamily="34" charset="0"/>
                <a:cs typeface="Verdana" panose="020B0604030504040204" pitchFamily="34" charset="0"/>
              </a:rPr>
              <a:t>Noorderpoort</a:t>
            </a:r>
            <a:r>
              <a:rPr lang="nl-NL" sz="1600" b="1" dirty="0">
                <a:solidFill>
                  <a:prstClr val="black">
                    <a:tint val="75000"/>
                  </a:prstClr>
                </a:solidFill>
                <a:latin typeface="Verdana" panose="020B0604030504040204" pitchFamily="34" charset="0"/>
                <a:ea typeface="Verdana" panose="020B0604030504040204" pitchFamily="34" charset="0"/>
                <a:cs typeface="Verdana" panose="020B0604030504040204" pitchFamily="34" charset="0"/>
              </a:rPr>
              <a:t>  </a:t>
            </a:r>
            <a:r>
              <a:rPr lang="nl-NL" sz="1600" b="1" dirty="0">
                <a:solidFill>
                  <a:srgbClr val="FF0000"/>
                </a:solidFill>
                <a:latin typeface="Verdana" panose="020B0604030504040204" pitchFamily="34" charset="0"/>
                <a:ea typeface="Verdana" panose="020B0604030504040204" pitchFamily="34" charset="0"/>
                <a:cs typeface="Verdana" panose="020B0604030504040204" pitchFamily="34" charset="0"/>
              </a:rPr>
              <a:t>Organisatie &amp; Administratie Preventie LF1 P3   </a:t>
            </a:r>
          </a:p>
        </p:txBody>
      </p:sp>
    </p:spTree>
    <p:extLst>
      <p:ext uri="{BB962C8B-B14F-4D97-AF65-F5344CB8AC3E}">
        <p14:creationId xmlns:p14="http://schemas.microsoft.com/office/powerpoint/2010/main" val="32121302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Voorlichting</a:t>
            </a:r>
          </a:p>
        </p:txBody>
      </p:sp>
      <p:sp>
        <p:nvSpPr>
          <p:cNvPr id="3" name="Tijdelijke aanduiding voor inhoud 2"/>
          <p:cNvSpPr>
            <a:spLocks noGrp="1"/>
          </p:cNvSpPr>
          <p:nvPr>
            <p:ph idx="1"/>
          </p:nvPr>
        </p:nvSpPr>
        <p:spPr/>
        <p:txBody>
          <a:bodyPr>
            <a:normAutofit lnSpcReduction="10000"/>
          </a:bodyPr>
          <a:lstStyle/>
          <a:p>
            <a:pPr marL="0" indent="0">
              <a:buNone/>
            </a:pPr>
            <a:r>
              <a:rPr lang="nl-NL" sz="2400" dirty="0"/>
              <a:t>Bij preventie is goede voorlichting belangrijk</a:t>
            </a:r>
          </a:p>
          <a:p>
            <a:r>
              <a:rPr lang="nl-NL" sz="2400" dirty="0"/>
              <a:t>Vertel </a:t>
            </a:r>
            <a:r>
              <a:rPr lang="nl-NL" sz="2400" dirty="0" err="1"/>
              <a:t>waaróm</a:t>
            </a:r>
            <a:r>
              <a:rPr lang="nl-NL" sz="2400" dirty="0"/>
              <a:t> iets belangrijk is</a:t>
            </a:r>
          </a:p>
          <a:p>
            <a:r>
              <a:rPr lang="nl-NL" sz="2400" dirty="0"/>
              <a:t>Geef praktische informatie</a:t>
            </a:r>
          </a:p>
          <a:p>
            <a:pPr marL="0" indent="0">
              <a:buNone/>
            </a:pPr>
            <a:endParaRPr lang="nl-NL" sz="2400" dirty="0"/>
          </a:p>
          <a:p>
            <a:pPr marL="0" indent="0">
              <a:buNone/>
            </a:pPr>
            <a:r>
              <a:rPr lang="nl-NL" sz="2400" dirty="0"/>
              <a:t>Goede voorlichting – aantal stappen:</a:t>
            </a:r>
          </a:p>
          <a:p>
            <a:pPr marL="514350" indent="-514350">
              <a:buAutoNum type="arabicPeriod"/>
            </a:pPr>
            <a:r>
              <a:rPr lang="nl-NL" sz="2400" dirty="0"/>
              <a:t>Open staan → Goed contact</a:t>
            </a:r>
          </a:p>
          <a:p>
            <a:pPr marL="514350" indent="-514350">
              <a:buAutoNum type="arabicPeriod"/>
            </a:pPr>
            <a:r>
              <a:rPr lang="nl-NL" sz="2400" dirty="0"/>
              <a:t>Begrijpen → Inzicht in wat belangrijk is </a:t>
            </a:r>
          </a:p>
          <a:p>
            <a:pPr marL="514350" indent="-514350">
              <a:buAutoNum type="arabicPeriod"/>
            </a:pPr>
            <a:r>
              <a:rPr lang="nl-NL" sz="2400" dirty="0"/>
              <a:t>Willen → Peil de motivatie</a:t>
            </a:r>
          </a:p>
          <a:p>
            <a:pPr marL="514350" indent="-514350">
              <a:buAutoNum type="arabicPeriod"/>
            </a:pPr>
            <a:r>
              <a:rPr lang="nl-NL" sz="2400" dirty="0"/>
              <a:t>Kunnen → Voldoende vaardigheden</a:t>
            </a:r>
          </a:p>
          <a:p>
            <a:pPr marL="0" indent="0">
              <a:buNone/>
            </a:pPr>
            <a:r>
              <a:rPr lang="nl-NL" sz="2400" b="1" dirty="0">
                <a:solidFill>
                  <a:srgbClr val="00B050"/>
                </a:solidFill>
              </a:rPr>
              <a:t>***Gewenst gedrag → Doen en blijven doen***</a:t>
            </a:r>
          </a:p>
        </p:txBody>
      </p:sp>
      <p:sp>
        <p:nvSpPr>
          <p:cNvPr id="4" name="Tijdelijke aanduiding voor voettekst 4"/>
          <p:cNvSpPr>
            <a:spLocks noGrp="1"/>
          </p:cNvSpPr>
          <p:nvPr>
            <p:ph type="ftr" sz="quarter" idx="11"/>
          </p:nvPr>
        </p:nvSpPr>
        <p:spPr>
          <a:xfrm>
            <a:off x="1202028" y="6393545"/>
            <a:ext cx="9263270" cy="365125"/>
          </a:xfrm>
        </p:spPr>
        <p:txBody>
          <a:bodyPr/>
          <a:lstStyle/>
          <a:p>
            <a:r>
              <a:rPr lang="nl-NL" sz="1600" b="1" dirty="0">
                <a:solidFill>
                  <a:prstClr val="black"/>
                </a:solidFill>
                <a:latin typeface="Verdana" panose="020B0604030504040204" pitchFamily="34" charset="0"/>
                <a:ea typeface="Verdana" panose="020B0604030504040204" pitchFamily="34" charset="0"/>
                <a:cs typeface="Verdana" panose="020B0604030504040204" pitchFamily="34" charset="0"/>
              </a:rPr>
              <a:t>Noorderpoort</a:t>
            </a:r>
            <a:r>
              <a:rPr lang="nl-NL" sz="1600" b="1" dirty="0">
                <a:solidFill>
                  <a:prstClr val="black">
                    <a:tint val="75000"/>
                  </a:prstClr>
                </a:solidFill>
                <a:latin typeface="Verdana" panose="020B0604030504040204" pitchFamily="34" charset="0"/>
                <a:ea typeface="Verdana" panose="020B0604030504040204" pitchFamily="34" charset="0"/>
                <a:cs typeface="Verdana" panose="020B0604030504040204" pitchFamily="34" charset="0"/>
              </a:rPr>
              <a:t>  </a:t>
            </a:r>
            <a:r>
              <a:rPr lang="nl-NL" sz="1600" b="1" dirty="0">
                <a:solidFill>
                  <a:srgbClr val="FF0000"/>
                </a:solidFill>
                <a:latin typeface="Verdana" panose="020B0604030504040204" pitchFamily="34" charset="0"/>
                <a:ea typeface="Verdana" panose="020B0604030504040204" pitchFamily="34" charset="0"/>
                <a:cs typeface="Verdana" panose="020B0604030504040204" pitchFamily="34" charset="0"/>
              </a:rPr>
              <a:t>Organisatie &amp; Administratie Preventie LF1 P3   </a:t>
            </a:r>
          </a:p>
        </p:txBody>
      </p:sp>
    </p:spTree>
    <p:extLst>
      <p:ext uri="{BB962C8B-B14F-4D97-AF65-F5344CB8AC3E}">
        <p14:creationId xmlns:p14="http://schemas.microsoft.com/office/powerpoint/2010/main" val="14152103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Wat doet de GGD?</a:t>
            </a:r>
          </a:p>
        </p:txBody>
      </p:sp>
      <p:sp>
        <p:nvSpPr>
          <p:cNvPr id="3" name="Tijdelijke aanduiding voor inhoud 2"/>
          <p:cNvSpPr>
            <a:spLocks noGrp="1"/>
          </p:cNvSpPr>
          <p:nvPr>
            <p:ph idx="1"/>
          </p:nvPr>
        </p:nvSpPr>
        <p:spPr/>
        <p:txBody>
          <a:bodyPr/>
          <a:lstStyle/>
          <a:p>
            <a:pPr marL="0" indent="0">
              <a:buNone/>
            </a:pPr>
            <a:r>
              <a:rPr lang="nl-NL" dirty="0"/>
              <a:t>De GGD is er om de ‘volksgezondheid in het werkgebied te beschermen en te bevorderen’. De GGD is geen huisarts of ziekenhuis die zorg levert aan individuele burgers. De GGD zet vooral in op maatregelen die de gezondheid van grote delen van de bevolking en risicogroepen beschermen. Zoals preventieve maatregelen als vaccinaties, de medische hulpverlening als er een ramp gebeurt, onderzoek naar de gezondheid van grote groepen mensen of voorlichting over gezondheidsrisico’s als slechte voeding of onbeschermd vrijen. Dit wordt ook wel publieke gezondheidszorg genoemd.</a:t>
            </a:r>
          </a:p>
        </p:txBody>
      </p:sp>
      <p:sp>
        <p:nvSpPr>
          <p:cNvPr id="5" name="Tijdelijke aanduiding voor dianummer 4"/>
          <p:cNvSpPr>
            <a:spLocks noGrp="1"/>
          </p:cNvSpPr>
          <p:nvPr>
            <p:ph type="sldNum" sz="quarter" idx="12"/>
          </p:nvPr>
        </p:nvSpPr>
        <p:spPr/>
        <p:txBody>
          <a:bodyPr/>
          <a:lstStyle/>
          <a:p>
            <a:fld id="{CBA009E1-54C8-4E42-93A4-82F6E9795970}" type="slidenum">
              <a:rPr lang="nl-NL" smtClean="0">
                <a:solidFill>
                  <a:prstClr val="black">
                    <a:tint val="75000"/>
                  </a:prstClr>
                </a:solidFill>
              </a:rPr>
              <a:pPr/>
              <a:t>15</a:t>
            </a:fld>
            <a:endParaRPr lang="nl-NL">
              <a:solidFill>
                <a:prstClr val="black">
                  <a:tint val="75000"/>
                </a:prstClr>
              </a:solidFill>
            </a:endParaRPr>
          </a:p>
        </p:txBody>
      </p:sp>
      <p:sp>
        <p:nvSpPr>
          <p:cNvPr id="6" name="Tijdelijke aanduiding voor voettekst 4"/>
          <p:cNvSpPr>
            <a:spLocks noGrp="1"/>
          </p:cNvSpPr>
          <p:nvPr>
            <p:ph type="ftr" sz="quarter" idx="11"/>
          </p:nvPr>
        </p:nvSpPr>
        <p:spPr>
          <a:xfrm>
            <a:off x="1202028" y="6393545"/>
            <a:ext cx="9263270" cy="365125"/>
          </a:xfrm>
        </p:spPr>
        <p:txBody>
          <a:bodyPr/>
          <a:lstStyle/>
          <a:p>
            <a:r>
              <a:rPr lang="nl-NL" sz="1600" b="1" dirty="0">
                <a:solidFill>
                  <a:prstClr val="black"/>
                </a:solidFill>
                <a:latin typeface="Verdana" panose="020B0604030504040204" pitchFamily="34" charset="0"/>
                <a:ea typeface="Verdana" panose="020B0604030504040204" pitchFamily="34" charset="0"/>
                <a:cs typeface="Verdana" panose="020B0604030504040204" pitchFamily="34" charset="0"/>
              </a:rPr>
              <a:t>Noorderpoort</a:t>
            </a:r>
            <a:r>
              <a:rPr lang="nl-NL" sz="1600" b="1" dirty="0">
                <a:solidFill>
                  <a:prstClr val="black">
                    <a:tint val="75000"/>
                  </a:prstClr>
                </a:solidFill>
                <a:latin typeface="Verdana" panose="020B0604030504040204" pitchFamily="34" charset="0"/>
                <a:ea typeface="Verdana" panose="020B0604030504040204" pitchFamily="34" charset="0"/>
                <a:cs typeface="Verdana" panose="020B0604030504040204" pitchFamily="34" charset="0"/>
              </a:rPr>
              <a:t>  </a:t>
            </a:r>
            <a:r>
              <a:rPr lang="nl-NL" sz="1600" b="1" dirty="0">
                <a:solidFill>
                  <a:srgbClr val="FF0000"/>
                </a:solidFill>
                <a:latin typeface="Verdana" panose="020B0604030504040204" pitchFamily="34" charset="0"/>
                <a:ea typeface="Verdana" panose="020B0604030504040204" pitchFamily="34" charset="0"/>
                <a:cs typeface="Verdana" panose="020B0604030504040204" pitchFamily="34" charset="0"/>
              </a:rPr>
              <a:t>Organisatie &amp; Administratie Preventie LF1 P3   </a:t>
            </a:r>
          </a:p>
        </p:txBody>
      </p:sp>
    </p:spTree>
    <p:extLst>
      <p:ext uri="{BB962C8B-B14F-4D97-AF65-F5344CB8AC3E}">
        <p14:creationId xmlns:p14="http://schemas.microsoft.com/office/powerpoint/2010/main" val="2312249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Waar staat de afkorting GGD voor?</a:t>
            </a:r>
          </a:p>
        </p:txBody>
      </p:sp>
      <p:sp>
        <p:nvSpPr>
          <p:cNvPr id="3" name="Tijdelijke aanduiding voor inhoud 2"/>
          <p:cNvSpPr>
            <a:spLocks noGrp="1"/>
          </p:cNvSpPr>
          <p:nvPr>
            <p:ph idx="1"/>
          </p:nvPr>
        </p:nvSpPr>
        <p:spPr/>
        <p:txBody>
          <a:bodyPr/>
          <a:lstStyle/>
          <a:p>
            <a:pPr marL="0" indent="0">
              <a:buNone/>
            </a:pPr>
            <a:r>
              <a:rPr lang="nl-NL"/>
              <a:t>Gemeenschappelijke Gezondheidsdienst</a:t>
            </a:r>
            <a:endParaRPr lang="nl-NL" dirty="0"/>
          </a:p>
        </p:txBody>
      </p:sp>
      <p:sp>
        <p:nvSpPr>
          <p:cNvPr id="5" name="Tijdelijke aanduiding voor dianummer 4"/>
          <p:cNvSpPr>
            <a:spLocks noGrp="1"/>
          </p:cNvSpPr>
          <p:nvPr>
            <p:ph type="sldNum" sz="quarter" idx="12"/>
          </p:nvPr>
        </p:nvSpPr>
        <p:spPr/>
        <p:txBody>
          <a:bodyPr/>
          <a:lstStyle/>
          <a:p>
            <a:fld id="{CBA009E1-54C8-4E42-93A4-82F6E9795970}" type="slidenum">
              <a:rPr lang="nl-NL" smtClean="0">
                <a:solidFill>
                  <a:prstClr val="black">
                    <a:tint val="75000"/>
                  </a:prstClr>
                </a:solidFill>
              </a:rPr>
              <a:pPr/>
              <a:t>16</a:t>
            </a:fld>
            <a:endParaRPr lang="nl-NL">
              <a:solidFill>
                <a:prstClr val="black">
                  <a:tint val="75000"/>
                </a:prstClr>
              </a:solidFill>
            </a:endParaRPr>
          </a:p>
        </p:txBody>
      </p:sp>
      <p:sp>
        <p:nvSpPr>
          <p:cNvPr id="6" name="Tijdelijke aanduiding voor voettekst 4"/>
          <p:cNvSpPr>
            <a:spLocks noGrp="1"/>
          </p:cNvSpPr>
          <p:nvPr>
            <p:ph type="ftr" sz="quarter" idx="11"/>
          </p:nvPr>
        </p:nvSpPr>
        <p:spPr>
          <a:xfrm>
            <a:off x="1202028" y="6393545"/>
            <a:ext cx="9263270" cy="365125"/>
          </a:xfrm>
        </p:spPr>
        <p:txBody>
          <a:bodyPr/>
          <a:lstStyle/>
          <a:p>
            <a:r>
              <a:rPr lang="nl-NL" sz="1600" b="1" dirty="0">
                <a:solidFill>
                  <a:prstClr val="black"/>
                </a:solidFill>
                <a:latin typeface="Verdana" panose="020B0604030504040204" pitchFamily="34" charset="0"/>
                <a:ea typeface="Verdana" panose="020B0604030504040204" pitchFamily="34" charset="0"/>
                <a:cs typeface="Verdana" panose="020B0604030504040204" pitchFamily="34" charset="0"/>
              </a:rPr>
              <a:t>Noorderpoort</a:t>
            </a:r>
            <a:r>
              <a:rPr lang="nl-NL" sz="1600" b="1" dirty="0">
                <a:solidFill>
                  <a:prstClr val="black">
                    <a:tint val="75000"/>
                  </a:prstClr>
                </a:solidFill>
                <a:latin typeface="Verdana" panose="020B0604030504040204" pitchFamily="34" charset="0"/>
                <a:ea typeface="Verdana" panose="020B0604030504040204" pitchFamily="34" charset="0"/>
                <a:cs typeface="Verdana" panose="020B0604030504040204" pitchFamily="34" charset="0"/>
              </a:rPr>
              <a:t>  </a:t>
            </a:r>
            <a:r>
              <a:rPr lang="nl-NL" sz="1600" b="1" dirty="0">
                <a:solidFill>
                  <a:srgbClr val="FF0000"/>
                </a:solidFill>
                <a:latin typeface="Verdana" panose="020B0604030504040204" pitchFamily="34" charset="0"/>
                <a:ea typeface="Verdana" panose="020B0604030504040204" pitchFamily="34" charset="0"/>
                <a:cs typeface="Verdana" panose="020B0604030504040204" pitchFamily="34" charset="0"/>
              </a:rPr>
              <a:t>Organisatie &amp; Administratie Preventie LF1 P3   </a:t>
            </a:r>
          </a:p>
        </p:txBody>
      </p:sp>
    </p:spTree>
    <p:extLst>
      <p:ext uri="{BB962C8B-B14F-4D97-AF65-F5344CB8AC3E}">
        <p14:creationId xmlns:p14="http://schemas.microsoft.com/office/powerpoint/2010/main" val="12759713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De GGD houdt zich onder andere bezig met:</a:t>
            </a:r>
            <a:br>
              <a:rPr lang="nl-NL" dirty="0"/>
            </a:br>
            <a:endParaRPr lang="nl-NL" dirty="0"/>
          </a:p>
        </p:txBody>
      </p:sp>
      <p:sp>
        <p:nvSpPr>
          <p:cNvPr id="3" name="Tijdelijke aanduiding voor inhoud 2"/>
          <p:cNvSpPr>
            <a:spLocks noGrp="1"/>
          </p:cNvSpPr>
          <p:nvPr>
            <p:ph idx="1"/>
          </p:nvPr>
        </p:nvSpPr>
        <p:spPr/>
        <p:txBody>
          <a:bodyPr>
            <a:normAutofit lnSpcReduction="10000"/>
          </a:bodyPr>
          <a:lstStyle/>
          <a:p>
            <a:pPr marL="0" indent="0">
              <a:buNone/>
            </a:pPr>
            <a:r>
              <a:rPr lang="nl-NL" sz="3200" b="1" dirty="0">
                <a:solidFill>
                  <a:srgbClr val="FF0000"/>
                </a:solidFill>
              </a:rPr>
              <a:t>Jeugd </a:t>
            </a:r>
            <a:r>
              <a:rPr lang="nl-NL" dirty="0"/>
              <a:t>– De verpleegkundigen en de jeugdartsen van de Jeugdgezondheidszorg kunnen je voorlichting geven en helpen bij vragen over je groei, ontwikkeling en lichamelijke/psychische gezondheid.</a:t>
            </a:r>
          </a:p>
          <a:p>
            <a:pPr marL="0" indent="0">
              <a:buNone/>
            </a:pPr>
            <a:r>
              <a:rPr lang="nl-NL" sz="3200" b="1" dirty="0">
                <a:solidFill>
                  <a:srgbClr val="FF0000"/>
                </a:solidFill>
              </a:rPr>
              <a:t>Infectieziekten</a:t>
            </a:r>
            <a:r>
              <a:rPr lang="nl-NL" sz="3200" dirty="0"/>
              <a:t> </a:t>
            </a:r>
            <a:r>
              <a:rPr lang="nl-NL" dirty="0"/>
              <a:t>– onder andere seksueel overdraagbare aandoeningen (SOA), tuberculose, reizigersvaccinaties.</a:t>
            </a:r>
          </a:p>
          <a:p>
            <a:pPr marL="0" indent="0">
              <a:buNone/>
            </a:pPr>
            <a:r>
              <a:rPr lang="nl-NL" sz="3200" b="1" dirty="0">
                <a:solidFill>
                  <a:srgbClr val="FF0000"/>
                </a:solidFill>
              </a:rPr>
              <a:t>Hygiëne &amp; Inspectie </a:t>
            </a:r>
            <a:r>
              <a:rPr lang="nl-NL" dirty="0"/>
              <a:t>– onder andere tatoeage, piercings en toezicht kinderopvang.</a:t>
            </a:r>
          </a:p>
          <a:p>
            <a:pPr marL="0" indent="0">
              <a:buNone/>
            </a:pPr>
            <a:r>
              <a:rPr lang="nl-NL" sz="3200" b="1" dirty="0">
                <a:solidFill>
                  <a:srgbClr val="FF0000"/>
                </a:solidFill>
              </a:rPr>
              <a:t>Milieu</a:t>
            </a:r>
            <a:r>
              <a:rPr lang="nl-NL" dirty="0"/>
              <a:t> – onder andere advies over vocht, schimmels en stank in woningen, luchtkwaliteit, bodemverontreiniging.</a:t>
            </a:r>
          </a:p>
          <a:p>
            <a:pPr marL="0" indent="0">
              <a:buNone/>
            </a:pPr>
            <a:endParaRPr lang="nl-NL" dirty="0"/>
          </a:p>
        </p:txBody>
      </p:sp>
      <p:sp>
        <p:nvSpPr>
          <p:cNvPr id="5" name="Tijdelijke aanduiding voor dianummer 4"/>
          <p:cNvSpPr>
            <a:spLocks noGrp="1"/>
          </p:cNvSpPr>
          <p:nvPr>
            <p:ph type="sldNum" sz="quarter" idx="12"/>
          </p:nvPr>
        </p:nvSpPr>
        <p:spPr/>
        <p:txBody>
          <a:bodyPr/>
          <a:lstStyle/>
          <a:p>
            <a:fld id="{CBA009E1-54C8-4E42-93A4-82F6E9795970}" type="slidenum">
              <a:rPr lang="nl-NL" smtClean="0">
                <a:solidFill>
                  <a:prstClr val="black">
                    <a:tint val="75000"/>
                  </a:prstClr>
                </a:solidFill>
              </a:rPr>
              <a:pPr/>
              <a:t>17</a:t>
            </a:fld>
            <a:endParaRPr lang="nl-NL">
              <a:solidFill>
                <a:prstClr val="black">
                  <a:tint val="75000"/>
                </a:prstClr>
              </a:solidFill>
            </a:endParaRPr>
          </a:p>
        </p:txBody>
      </p:sp>
      <p:sp>
        <p:nvSpPr>
          <p:cNvPr id="6" name="Tijdelijke aanduiding voor voettekst 4"/>
          <p:cNvSpPr>
            <a:spLocks noGrp="1"/>
          </p:cNvSpPr>
          <p:nvPr>
            <p:ph type="ftr" sz="quarter" idx="11"/>
          </p:nvPr>
        </p:nvSpPr>
        <p:spPr>
          <a:xfrm>
            <a:off x="1202028" y="6393545"/>
            <a:ext cx="9263270" cy="365125"/>
          </a:xfrm>
        </p:spPr>
        <p:txBody>
          <a:bodyPr/>
          <a:lstStyle/>
          <a:p>
            <a:r>
              <a:rPr lang="nl-NL" sz="1600" b="1" dirty="0">
                <a:solidFill>
                  <a:prstClr val="black"/>
                </a:solidFill>
                <a:latin typeface="Verdana" panose="020B0604030504040204" pitchFamily="34" charset="0"/>
                <a:ea typeface="Verdana" panose="020B0604030504040204" pitchFamily="34" charset="0"/>
                <a:cs typeface="Verdana" panose="020B0604030504040204" pitchFamily="34" charset="0"/>
              </a:rPr>
              <a:t>Noorderpoort</a:t>
            </a:r>
            <a:r>
              <a:rPr lang="nl-NL" sz="1600" b="1" dirty="0">
                <a:solidFill>
                  <a:prstClr val="black">
                    <a:tint val="75000"/>
                  </a:prstClr>
                </a:solidFill>
                <a:latin typeface="Verdana" panose="020B0604030504040204" pitchFamily="34" charset="0"/>
                <a:ea typeface="Verdana" panose="020B0604030504040204" pitchFamily="34" charset="0"/>
                <a:cs typeface="Verdana" panose="020B0604030504040204" pitchFamily="34" charset="0"/>
              </a:rPr>
              <a:t>  </a:t>
            </a:r>
            <a:r>
              <a:rPr lang="nl-NL" sz="1600" b="1" dirty="0">
                <a:solidFill>
                  <a:srgbClr val="FF0000"/>
                </a:solidFill>
                <a:latin typeface="Verdana" panose="020B0604030504040204" pitchFamily="34" charset="0"/>
                <a:ea typeface="Verdana" panose="020B0604030504040204" pitchFamily="34" charset="0"/>
                <a:cs typeface="Verdana" panose="020B0604030504040204" pitchFamily="34" charset="0"/>
              </a:rPr>
              <a:t>Organisatie &amp; Administratie Preventie LF1 P3   </a:t>
            </a:r>
          </a:p>
        </p:txBody>
      </p:sp>
    </p:spTree>
    <p:extLst>
      <p:ext uri="{BB962C8B-B14F-4D97-AF65-F5344CB8AC3E}">
        <p14:creationId xmlns:p14="http://schemas.microsoft.com/office/powerpoint/2010/main" val="4183681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Contactonderzoek</a:t>
            </a:r>
          </a:p>
        </p:txBody>
      </p:sp>
      <p:sp>
        <p:nvSpPr>
          <p:cNvPr id="3" name="Tijdelijke aanduiding voor inhoud 2"/>
          <p:cNvSpPr>
            <a:spLocks noGrp="1"/>
          </p:cNvSpPr>
          <p:nvPr>
            <p:ph idx="1"/>
          </p:nvPr>
        </p:nvSpPr>
        <p:spPr/>
        <p:txBody>
          <a:bodyPr>
            <a:normAutofit/>
          </a:bodyPr>
          <a:lstStyle/>
          <a:p>
            <a:pPr marL="0" indent="0">
              <a:buNone/>
            </a:pPr>
            <a:r>
              <a:rPr lang="nl-NL" dirty="0" err="1"/>
              <a:t>Mantoux-test</a:t>
            </a:r>
            <a:r>
              <a:rPr lang="nl-NL" dirty="0"/>
              <a:t> (tuberculine huidtest)</a:t>
            </a:r>
          </a:p>
          <a:p>
            <a:pPr marL="0" indent="0">
              <a:buNone/>
            </a:pPr>
            <a:endParaRPr lang="nl-NL" dirty="0"/>
          </a:p>
          <a:p>
            <a:pPr marL="0" indent="0">
              <a:buNone/>
            </a:pPr>
            <a:r>
              <a:rPr lang="nl-NL" dirty="0"/>
              <a:t>Wat is tuberculose?</a:t>
            </a:r>
          </a:p>
          <a:p>
            <a:pPr marL="0" indent="0">
              <a:buNone/>
            </a:pPr>
            <a:r>
              <a:rPr lang="nl-NL" dirty="0"/>
              <a:t>Tuberculose (TBC) is een ziekte die wordt veroorzaakt door een bacterie. Deze bacterie veroorzaakt in het lichaam ontstekingen. </a:t>
            </a:r>
            <a:r>
              <a:rPr lang="nl-NL"/>
              <a:t>De ziekte komt meestal voor in de longen.</a:t>
            </a:r>
            <a:endParaRPr lang="nl-NL" dirty="0"/>
          </a:p>
          <a:p>
            <a:pPr marL="0" indent="0">
              <a:buNone/>
            </a:pPr>
            <a:r>
              <a:rPr lang="nl-NL" dirty="0"/>
              <a:t>De </a:t>
            </a:r>
            <a:r>
              <a:rPr lang="nl-NL" dirty="0" err="1"/>
              <a:t>mantoux-test</a:t>
            </a:r>
            <a:r>
              <a:rPr lang="nl-NL" dirty="0"/>
              <a:t> kan niet worden gebruikt bij personen die:</a:t>
            </a:r>
          </a:p>
          <a:p>
            <a:pPr marL="0" indent="0">
              <a:buNone/>
            </a:pPr>
            <a:r>
              <a:rPr lang="nl-NL" dirty="0"/>
              <a:t>* ooit tbc hebben gehad</a:t>
            </a:r>
          </a:p>
          <a:p>
            <a:pPr marL="0" indent="0">
              <a:buNone/>
            </a:pPr>
            <a:r>
              <a:rPr lang="nl-NL" dirty="0"/>
              <a:t>* een tuberculose-infectie hebben gehad</a:t>
            </a:r>
          </a:p>
          <a:p>
            <a:pPr marL="0" indent="0">
              <a:buNone/>
            </a:pPr>
            <a:endParaRPr lang="nl-NL" dirty="0"/>
          </a:p>
        </p:txBody>
      </p:sp>
      <p:sp>
        <p:nvSpPr>
          <p:cNvPr id="5" name="Tijdelijke aanduiding voor dianummer 4"/>
          <p:cNvSpPr>
            <a:spLocks noGrp="1"/>
          </p:cNvSpPr>
          <p:nvPr>
            <p:ph type="sldNum" sz="quarter" idx="12"/>
          </p:nvPr>
        </p:nvSpPr>
        <p:spPr/>
        <p:txBody>
          <a:bodyPr/>
          <a:lstStyle/>
          <a:p>
            <a:fld id="{CBA009E1-54C8-4E42-93A4-82F6E9795970}" type="slidenum">
              <a:rPr lang="nl-NL" smtClean="0">
                <a:solidFill>
                  <a:prstClr val="black">
                    <a:tint val="75000"/>
                  </a:prstClr>
                </a:solidFill>
              </a:rPr>
              <a:pPr/>
              <a:t>18</a:t>
            </a:fld>
            <a:endParaRPr lang="nl-NL">
              <a:solidFill>
                <a:prstClr val="black">
                  <a:tint val="75000"/>
                </a:prstClr>
              </a:solidFill>
            </a:endParaRPr>
          </a:p>
        </p:txBody>
      </p:sp>
      <p:sp>
        <p:nvSpPr>
          <p:cNvPr id="6" name="Tijdelijke aanduiding voor voettekst 4"/>
          <p:cNvSpPr>
            <a:spLocks noGrp="1"/>
          </p:cNvSpPr>
          <p:nvPr>
            <p:ph type="ftr" sz="quarter" idx="11"/>
          </p:nvPr>
        </p:nvSpPr>
        <p:spPr>
          <a:xfrm>
            <a:off x="1202028" y="6393545"/>
            <a:ext cx="9263270" cy="365125"/>
          </a:xfrm>
        </p:spPr>
        <p:txBody>
          <a:bodyPr/>
          <a:lstStyle/>
          <a:p>
            <a:r>
              <a:rPr lang="nl-NL" sz="1600" b="1" dirty="0">
                <a:solidFill>
                  <a:prstClr val="black"/>
                </a:solidFill>
                <a:latin typeface="Verdana" panose="020B0604030504040204" pitchFamily="34" charset="0"/>
                <a:ea typeface="Verdana" panose="020B0604030504040204" pitchFamily="34" charset="0"/>
                <a:cs typeface="Verdana" panose="020B0604030504040204" pitchFamily="34" charset="0"/>
              </a:rPr>
              <a:t>Noorderpoort</a:t>
            </a:r>
            <a:r>
              <a:rPr lang="nl-NL" sz="1600" b="1" dirty="0">
                <a:solidFill>
                  <a:prstClr val="black">
                    <a:tint val="75000"/>
                  </a:prstClr>
                </a:solidFill>
                <a:latin typeface="Verdana" panose="020B0604030504040204" pitchFamily="34" charset="0"/>
                <a:ea typeface="Verdana" panose="020B0604030504040204" pitchFamily="34" charset="0"/>
                <a:cs typeface="Verdana" panose="020B0604030504040204" pitchFamily="34" charset="0"/>
              </a:rPr>
              <a:t>  </a:t>
            </a:r>
            <a:r>
              <a:rPr lang="nl-NL" sz="1600" b="1" dirty="0">
                <a:solidFill>
                  <a:srgbClr val="FF0000"/>
                </a:solidFill>
                <a:latin typeface="Verdana" panose="020B0604030504040204" pitchFamily="34" charset="0"/>
                <a:ea typeface="Verdana" panose="020B0604030504040204" pitchFamily="34" charset="0"/>
                <a:cs typeface="Verdana" panose="020B0604030504040204" pitchFamily="34" charset="0"/>
              </a:rPr>
              <a:t>Organisatie &amp; Administratie Preventie LF1 P3   </a:t>
            </a:r>
          </a:p>
        </p:txBody>
      </p:sp>
    </p:spTree>
    <p:extLst>
      <p:ext uri="{BB962C8B-B14F-4D97-AF65-F5344CB8AC3E}">
        <p14:creationId xmlns:p14="http://schemas.microsoft.com/office/powerpoint/2010/main" val="33813429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pPr marL="0" indent="0">
              <a:buNone/>
            </a:pPr>
            <a:r>
              <a:rPr lang="nl-NL" dirty="0"/>
              <a:t>Door middel van een </a:t>
            </a:r>
            <a:r>
              <a:rPr lang="nl-NL" dirty="0" err="1"/>
              <a:t>mantoux-test</a:t>
            </a:r>
            <a:r>
              <a:rPr lang="nl-NL" dirty="0"/>
              <a:t> (tuberculine huidtest) kan een infectie met de tbc-bacterie worden opgespoord. </a:t>
            </a:r>
          </a:p>
          <a:p>
            <a:pPr>
              <a:buFontTx/>
              <a:buChar char="-"/>
            </a:pPr>
            <a:r>
              <a:rPr lang="nl-NL" dirty="0"/>
              <a:t>Klein prikje met testvloeistof in de linkerarm.</a:t>
            </a:r>
          </a:p>
          <a:p>
            <a:pPr marL="0" indent="0">
              <a:buNone/>
            </a:pPr>
            <a:r>
              <a:rPr lang="nl-NL" dirty="0"/>
              <a:t>Wanneer het lichaam als gevolg van een infectie afweerstoffen tegen de tbc-bacterie heeft aangemaakt, ontstaat er een kleine huidreactie, die maximaal is na 3 à 4 dagen. </a:t>
            </a:r>
          </a:p>
          <a:p>
            <a:pPr marL="0" indent="0">
              <a:buNone/>
            </a:pPr>
            <a:r>
              <a:rPr lang="nl-NL" dirty="0"/>
              <a:t>Na 3 à 4 dagen moet de reactie dan ook worden afgelezen. Het is belangrijk dat dit gedaan wordt door een ervaren persoon.</a:t>
            </a:r>
          </a:p>
        </p:txBody>
      </p:sp>
      <p:sp>
        <p:nvSpPr>
          <p:cNvPr id="5" name="Tijdelijke aanduiding voor dianummer 4"/>
          <p:cNvSpPr>
            <a:spLocks noGrp="1"/>
          </p:cNvSpPr>
          <p:nvPr>
            <p:ph type="sldNum" sz="quarter" idx="12"/>
          </p:nvPr>
        </p:nvSpPr>
        <p:spPr/>
        <p:txBody>
          <a:bodyPr/>
          <a:lstStyle/>
          <a:p>
            <a:fld id="{CBA009E1-54C8-4E42-93A4-82F6E9795970}" type="slidenum">
              <a:rPr lang="nl-NL" smtClean="0">
                <a:solidFill>
                  <a:prstClr val="black">
                    <a:tint val="75000"/>
                  </a:prstClr>
                </a:solidFill>
              </a:rPr>
              <a:pPr/>
              <a:t>19</a:t>
            </a:fld>
            <a:endParaRPr lang="nl-NL">
              <a:solidFill>
                <a:prstClr val="black">
                  <a:tint val="75000"/>
                </a:prstClr>
              </a:solidFill>
            </a:endParaRPr>
          </a:p>
        </p:txBody>
      </p:sp>
      <p:sp>
        <p:nvSpPr>
          <p:cNvPr id="6" name="Tijdelijke aanduiding voor voettekst 4"/>
          <p:cNvSpPr>
            <a:spLocks noGrp="1"/>
          </p:cNvSpPr>
          <p:nvPr>
            <p:ph type="ftr" sz="quarter" idx="11"/>
          </p:nvPr>
        </p:nvSpPr>
        <p:spPr>
          <a:xfrm>
            <a:off x="1202028" y="6393545"/>
            <a:ext cx="9263270" cy="365125"/>
          </a:xfrm>
        </p:spPr>
        <p:txBody>
          <a:bodyPr/>
          <a:lstStyle/>
          <a:p>
            <a:r>
              <a:rPr lang="nl-NL" sz="1600" b="1" dirty="0">
                <a:solidFill>
                  <a:prstClr val="black"/>
                </a:solidFill>
                <a:latin typeface="Verdana" panose="020B0604030504040204" pitchFamily="34" charset="0"/>
                <a:ea typeface="Verdana" panose="020B0604030504040204" pitchFamily="34" charset="0"/>
                <a:cs typeface="Verdana" panose="020B0604030504040204" pitchFamily="34" charset="0"/>
              </a:rPr>
              <a:t>Noorderpoort</a:t>
            </a:r>
            <a:r>
              <a:rPr lang="nl-NL" sz="1600" b="1" dirty="0">
                <a:solidFill>
                  <a:prstClr val="black">
                    <a:tint val="75000"/>
                  </a:prstClr>
                </a:solidFill>
                <a:latin typeface="Verdana" panose="020B0604030504040204" pitchFamily="34" charset="0"/>
                <a:ea typeface="Verdana" panose="020B0604030504040204" pitchFamily="34" charset="0"/>
                <a:cs typeface="Verdana" panose="020B0604030504040204" pitchFamily="34" charset="0"/>
              </a:rPr>
              <a:t>  </a:t>
            </a:r>
            <a:r>
              <a:rPr lang="nl-NL" sz="1600" b="1" dirty="0">
                <a:solidFill>
                  <a:srgbClr val="FF0000"/>
                </a:solidFill>
                <a:latin typeface="Verdana" panose="020B0604030504040204" pitchFamily="34" charset="0"/>
                <a:ea typeface="Verdana" panose="020B0604030504040204" pitchFamily="34" charset="0"/>
                <a:cs typeface="Verdana" panose="020B0604030504040204" pitchFamily="34" charset="0"/>
              </a:rPr>
              <a:t>Organisatie &amp; Administratie Preventie LF1 P3   </a:t>
            </a:r>
          </a:p>
        </p:txBody>
      </p:sp>
    </p:spTree>
    <p:extLst>
      <p:ext uri="{BB962C8B-B14F-4D97-AF65-F5344CB8AC3E}">
        <p14:creationId xmlns:p14="http://schemas.microsoft.com/office/powerpoint/2010/main" val="21107081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br>
              <a:rPr lang="nl-NL" dirty="0"/>
            </a:br>
            <a:r>
              <a:rPr lang="nl-NL" dirty="0"/>
              <a:t>Wat is het doel van preventie?</a:t>
            </a:r>
          </a:p>
        </p:txBody>
      </p:sp>
      <p:sp>
        <p:nvSpPr>
          <p:cNvPr id="3" name="Tijdelijke aanduiding voor inhoud 2"/>
          <p:cNvSpPr>
            <a:spLocks noGrp="1"/>
          </p:cNvSpPr>
          <p:nvPr>
            <p:ph idx="1"/>
          </p:nvPr>
        </p:nvSpPr>
        <p:spPr/>
        <p:txBody>
          <a:bodyPr/>
          <a:lstStyle/>
          <a:p>
            <a:pPr marL="0" indent="0">
              <a:buNone/>
            </a:pPr>
            <a:r>
              <a:rPr lang="nl-NL" dirty="0"/>
              <a:t>Het voorkómen van dat een ziekte en/of beperking ontstaat. </a:t>
            </a:r>
          </a:p>
          <a:p>
            <a:pPr marL="0" indent="0">
              <a:buNone/>
            </a:pPr>
            <a:endParaRPr lang="nl-NL" dirty="0"/>
          </a:p>
          <a:p>
            <a:pPr marL="0" indent="0">
              <a:buNone/>
            </a:pPr>
            <a:r>
              <a:rPr lang="nl-NL" dirty="0"/>
              <a:t>Daarnaast is het doel van preventie te zorgen dat mensen gezond blijven door hun gezondheid te bevorderen en te beschermen.</a:t>
            </a:r>
          </a:p>
        </p:txBody>
      </p:sp>
      <p:sp>
        <p:nvSpPr>
          <p:cNvPr id="5" name="Tijdelijke aanduiding voor dianummer 4"/>
          <p:cNvSpPr>
            <a:spLocks noGrp="1"/>
          </p:cNvSpPr>
          <p:nvPr>
            <p:ph type="sldNum" sz="quarter" idx="12"/>
          </p:nvPr>
        </p:nvSpPr>
        <p:spPr/>
        <p:txBody>
          <a:bodyPr/>
          <a:lstStyle/>
          <a:p>
            <a:fld id="{CBA009E1-54C8-4E42-93A4-82F6E9795970}" type="slidenum">
              <a:rPr lang="nl-NL" smtClean="0">
                <a:solidFill>
                  <a:prstClr val="black">
                    <a:tint val="75000"/>
                  </a:prstClr>
                </a:solidFill>
              </a:rPr>
              <a:pPr/>
              <a:t>2</a:t>
            </a:fld>
            <a:endParaRPr lang="nl-NL">
              <a:solidFill>
                <a:prstClr val="black">
                  <a:tint val="75000"/>
                </a:prstClr>
              </a:solidFill>
            </a:endParaRPr>
          </a:p>
        </p:txBody>
      </p:sp>
      <p:sp>
        <p:nvSpPr>
          <p:cNvPr id="6" name="Tijdelijke aanduiding voor voettekst 4"/>
          <p:cNvSpPr>
            <a:spLocks noGrp="1"/>
          </p:cNvSpPr>
          <p:nvPr>
            <p:ph type="ftr" sz="quarter" idx="11"/>
          </p:nvPr>
        </p:nvSpPr>
        <p:spPr>
          <a:xfrm>
            <a:off x="1524000" y="6330898"/>
            <a:ext cx="9263270" cy="365125"/>
          </a:xfrm>
        </p:spPr>
        <p:txBody>
          <a:bodyPr/>
          <a:lstStyle/>
          <a:p>
            <a:r>
              <a:rPr lang="nl-NL" sz="1600" b="1" dirty="0">
                <a:solidFill>
                  <a:prstClr val="black"/>
                </a:solidFill>
                <a:latin typeface="Verdana" panose="020B0604030504040204" pitchFamily="34" charset="0"/>
                <a:ea typeface="Verdana" panose="020B0604030504040204" pitchFamily="34" charset="0"/>
                <a:cs typeface="Verdana" panose="020B0604030504040204" pitchFamily="34" charset="0"/>
              </a:rPr>
              <a:t>Noorderpoort</a:t>
            </a:r>
            <a:r>
              <a:rPr lang="nl-NL" sz="1600" b="1" dirty="0">
                <a:solidFill>
                  <a:prstClr val="black">
                    <a:tint val="75000"/>
                  </a:prstClr>
                </a:solidFill>
                <a:latin typeface="Verdana" panose="020B0604030504040204" pitchFamily="34" charset="0"/>
                <a:ea typeface="Verdana" panose="020B0604030504040204" pitchFamily="34" charset="0"/>
                <a:cs typeface="Verdana" panose="020B0604030504040204" pitchFamily="34" charset="0"/>
              </a:rPr>
              <a:t>  </a:t>
            </a:r>
            <a:r>
              <a:rPr lang="nl-NL" sz="1600" b="1" dirty="0">
                <a:solidFill>
                  <a:srgbClr val="FF0000"/>
                </a:solidFill>
                <a:latin typeface="Verdana" panose="020B0604030504040204" pitchFamily="34" charset="0"/>
                <a:ea typeface="Verdana" panose="020B0604030504040204" pitchFamily="34" charset="0"/>
                <a:cs typeface="Verdana" panose="020B0604030504040204" pitchFamily="34" charset="0"/>
              </a:rPr>
              <a:t>Organisatie &amp; Administratie Preventie LF1 P3   </a:t>
            </a:r>
          </a:p>
        </p:txBody>
      </p:sp>
    </p:spTree>
    <p:extLst>
      <p:ext uri="{BB962C8B-B14F-4D97-AF65-F5344CB8AC3E}">
        <p14:creationId xmlns:p14="http://schemas.microsoft.com/office/powerpoint/2010/main" val="3139717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sp>
        <p:nvSpPr>
          <p:cNvPr id="4" name="Tijdelijke aanduiding voor voettekst 3"/>
          <p:cNvSpPr>
            <a:spLocks noGrp="1"/>
          </p:cNvSpPr>
          <p:nvPr>
            <p:ph type="ftr" sz="quarter" idx="11"/>
          </p:nvPr>
        </p:nvSpPr>
        <p:spPr/>
        <p:txBody>
          <a:bodyPr/>
          <a:lstStyle/>
          <a:p>
            <a:r>
              <a:rPr lang="nl-NL">
                <a:solidFill>
                  <a:prstClr val="black">
                    <a:tint val="75000"/>
                  </a:prstClr>
                </a:solidFill>
              </a:rPr>
              <a:t>Medische Kennis</a:t>
            </a:r>
          </a:p>
        </p:txBody>
      </p:sp>
      <p:sp>
        <p:nvSpPr>
          <p:cNvPr id="5" name="Tijdelijke aanduiding voor dianummer 4"/>
          <p:cNvSpPr>
            <a:spLocks noGrp="1"/>
          </p:cNvSpPr>
          <p:nvPr>
            <p:ph type="sldNum" sz="quarter" idx="12"/>
          </p:nvPr>
        </p:nvSpPr>
        <p:spPr/>
        <p:txBody>
          <a:bodyPr/>
          <a:lstStyle/>
          <a:p>
            <a:fld id="{CBA009E1-54C8-4E42-93A4-82F6E9795970}" type="slidenum">
              <a:rPr lang="nl-NL" smtClean="0">
                <a:solidFill>
                  <a:prstClr val="black">
                    <a:tint val="75000"/>
                  </a:prstClr>
                </a:solidFill>
              </a:rPr>
              <a:pPr/>
              <a:t>20</a:t>
            </a:fld>
            <a:endParaRPr lang="nl-NL">
              <a:solidFill>
                <a:prstClr val="black">
                  <a:tint val="75000"/>
                </a:prstClr>
              </a:solidFill>
            </a:endParaRPr>
          </a:p>
        </p:txBody>
      </p:sp>
      <p:pic>
        <p:nvPicPr>
          <p:cNvPr id="6" name="Afbeelding 5"/>
          <p:cNvPicPr>
            <a:picLocks noChangeAspect="1"/>
          </p:cNvPicPr>
          <p:nvPr/>
        </p:nvPicPr>
        <p:blipFill>
          <a:blip r:embed="rId2"/>
          <a:stretch>
            <a:fillRect/>
          </a:stretch>
        </p:blipFill>
        <p:spPr>
          <a:xfrm>
            <a:off x="1484244" y="819149"/>
            <a:ext cx="8150294" cy="5902325"/>
          </a:xfrm>
          <a:prstGeom prst="rect">
            <a:avLst/>
          </a:prstGeom>
        </p:spPr>
      </p:pic>
    </p:spTree>
    <p:extLst>
      <p:ext uri="{BB962C8B-B14F-4D97-AF65-F5344CB8AC3E}">
        <p14:creationId xmlns:p14="http://schemas.microsoft.com/office/powerpoint/2010/main" val="21753934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JGZ</a:t>
            </a:r>
          </a:p>
        </p:txBody>
      </p:sp>
      <p:pic>
        <p:nvPicPr>
          <p:cNvPr id="6" name="Tijdelijke aanduiding voor inhoud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489579" y="874643"/>
            <a:ext cx="4759503" cy="3685826"/>
          </a:xfrm>
        </p:spPr>
      </p:pic>
      <p:sp>
        <p:nvSpPr>
          <p:cNvPr id="5" name="Tijdelijke aanduiding voor dianummer 4"/>
          <p:cNvSpPr>
            <a:spLocks noGrp="1"/>
          </p:cNvSpPr>
          <p:nvPr>
            <p:ph type="sldNum" sz="quarter" idx="12"/>
          </p:nvPr>
        </p:nvSpPr>
        <p:spPr/>
        <p:txBody>
          <a:bodyPr/>
          <a:lstStyle/>
          <a:p>
            <a:fld id="{CBA009E1-54C8-4E42-93A4-82F6E9795970}" type="slidenum">
              <a:rPr lang="nl-NL" smtClean="0">
                <a:solidFill>
                  <a:prstClr val="black">
                    <a:tint val="75000"/>
                  </a:prstClr>
                </a:solidFill>
              </a:rPr>
              <a:pPr/>
              <a:t>21</a:t>
            </a:fld>
            <a:endParaRPr lang="nl-NL">
              <a:solidFill>
                <a:prstClr val="black">
                  <a:tint val="75000"/>
                </a:prstClr>
              </a:solidFill>
            </a:endParaRPr>
          </a:p>
        </p:txBody>
      </p:sp>
      <p:sp>
        <p:nvSpPr>
          <p:cNvPr id="7" name="Tijdelijke aanduiding voor voettekst 4"/>
          <p:cNvSpPr>
            <a:spLocks noGrp="1"/>
          </p:cNvSpPr>
          <p:nvPr>
            <p:ph type="ftr" sz="quarter" idx="11"/>
          </p:nvPr>
        </p:nvSpPr>
        <p:spPr>
          <a:xfrm>
            <a:off x="1202028" y="6393545"/>
            <a:ext cx="9263270" cy="365125"/>
          </a:xfrm>
        </p:spPr>
        <p:txBody>
          <a:bodyPr/>
          <a:lstStyle/>
          <a:p>
            <a:r>
              <a:rPr lang="nl-NL" sz="1600" b="1" dirty="0">
                <a:solidFill>
                  <a:prstClr val="black"/>
                </a:solidFill>
                <a:latin typeface="Verdana" panose="020B0604030504040204" pitchFamily="34" charset="0"/>
                <a:ea typeface="Verdana" panose="020B0604030504040204" pitchFamily="34" charset="0"/>
                <a:cs typeface="Verdana" panose="020B0604030504040204" pitchFamily="34" charset="0"/>
              </a:rPr>
              <a:t>Noorderpoort</a:t>
            </a:r>
            <a:r>
              <a:rPr lang="nl-NL" sz="1600" b="1" dirty="0">
                <a:solidFill>
                  <a:prstClr val="black">
                    <a:tint val="75000"/>
                  </a:prstClr>
                </a:solidFill>
                <a:latin typeface="Verdana" panose="020B0604030504040204" pitchFamily="34" charset="0"/>
                <a:ea typeface="Verdana" panose="020B0604030504040204" pitchFamily="34" charset="0"/>
                <a:cs typeface="Verdana" panose="020B0604030504040204" pitchFamily="34" charset="0"/>
              </a:rPr>
              <a:t>  </a:t>
            </a:r>
            <a:r>
              <a:rPr lang="nl-NL" sz="1600" b="1" dirty="0">
                <a:solidFill>
                  <a:srgbClr val="FF0000"/>
                </a:solidFill>
                <a:latin typeface="Verdana" panose="020B0604030504040204" pitchFamily="34" charset="0"/>
                <a:ea typeface="Verdana" panose="020B0604030504040204" pitchFamily="34" charset="0"/>
                <a:cs typeface="Verdana" panose="020B0604030504040204" pitchFamily="34" charset="0"/>
              </a:rPr>
              <a:t>Organisatie &amp; Administratie Preventie LF1 P3   </a:t>
            </a:r>
          </a:p>
        </p:txBody>
      </p:sp>
    </p:spTree>
    <p:extLst>
      <p:ext uri="{BB962C8B-B14F-4D97-AF65-F5344CB8AC3E}">
        <p14:creationId xmlns:p14="http://schemas.microsoft.com/office/powerpoint/2010/main" val="27516540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65125"/>
            <a:ext cx="10515600" cy="4631878"/>
          </a:xfrm>
        </p:spPr>
        <p:txBody>
          <a:bodyPr>
            <a:normAutofit fontScale="90000"/>
          </a:bodyPr>
          <a:lstStyle/>
          <a:p>
            <a:r>
              <a:rPr lang="nl-NL" dirty="0"/>
              <a:t>Verschillende vormen preventie gezondheidszorg</a:t>
            </a:r>
            <a:br>
              <a:rPr lang="nl-NL" dirty="0"/>
            </a:br>
            <a:br>
              <a:rPr lang="nl-NL" dirty="0"/>
            </a:br>
            <a:r>
              <a:rPr lang="nl-NL" dirty="0"/>
              <a:t>* Primaire preventie</a:t>
            </a:r>
            <a:br>
              <a:rPr lang="nl-NL" dirty="0"/>
            </a:br>
            <a:br>
              <a:rPr lang="nl-NL" dirty="0"/>
            </a:br>
            <a:r>
              <a:rPr lang="nl-NL" dirty="0"/>
              <a:t>* Secundaire preventie</a:t>
            </a:r>
            <a:br>
              <a:rPr lang="nl-NL" dirty="0"/>
            </a:br>
            <a:br>
              <a:rPr lang="nl-NL" dirty="0"/>
            </a:br>
            <a:r>
              <a:rPr lang="nl-NL" dirty="0"/>
              <a:t>* Tertiaire preventie</a:t>
            </a:r>
          </a:p>
        </p:txBody>
      </p:sp>
      <p:sp>
        <p:nvSpPr>
          <p:cNvPr id="5" name="Tijdelijke aanduiding voor dianummer 4"/>
          <p:cNvSpPr>
            <a:spLocks noGrp="1"/>
          </p:cNvSpPr>
          <p:nvPr>
            <p:ph type="sldNum" sz="quarter" idx="12"/>
          </p:nvPr>
        </p:nvSpPr>
        <p:spPr/>
        <p:txBody>
          <a:bodyPr/>
          <a:lstStyle/>
          <a:p>
            <a:fld id="{CBA009E1-54C8-4E42-93A4-82F6E9795970}" type="slidenum">
              <a:rPr lang="nl-NL" smtClean="0">
                <a:solidFill>
                  <a:prstClr val="black">
                    <a:tint val="75000"/>
                  </a:prstClr>
                </a:solidFill>
              </a:rPr>
              <a:pPr/>
              <a:t>3</a:t>
            </a:fld>
            <a:endParaRPr lang="nl-NL">
              <a:solidFill>
                <a:prstClr val="black">
                  <a:tint val="75000"/>
                </a:prstClr>
              </a:solidFill>
            </a:endParaRPr>
          </a:p>
        </p:txBody>
      </p:sp>
      <p:pic>
        <p:nvPicPr>
          <p:cNvPr id="7" name="Afbeelding 6"/>
          <p:cNvPicPr>
            <a:picLocks noChangeAspect="1"/>
          </p:cNvPicPr>
          <p:nvPr/>
        </p:nvPicPr>
        <p:blipFill>
          <a:blip r:embed="rId2"/>
          <a:stretch>
            <a:fillRect/>
          </a:stretch>
        </p:blipFill>
        <p:spPr>
          <a:xfrm>
            <a:off x="8879056" y="3504132"/>
            <a:ext cx="3816427" cy="3816427"/>
          </a:xfrm>
          <a:prstGeom prst="rect">
            <a:avLst/>
          </a:prstGeom>
        </p:spPr>
      </p:pic>
      <p:sp>
        <p:nvSpPr>
          <p:cNvPr id="8" name="Tijdelijke aanduiding voor voettekst 4"/>
          <p:cNvSpPr>
            <a:spLocks noGrp="1"/>
          </p:cNvSpPr>
          <p:nvPr>
            <p:ph type="ftr" sz="quarter" idx="11"/>
          </p:nvPr>
        </p:nvSpPr>
        <p:spPr>
          <a:xfrm>
            <a:off x="1524000" y="6330898"/>
            <a:ext cx="9263270" cy="365125"/>
          </a:xfrm>
        </p:spPr>
        <p:txBody>
          <a:bodyPr/>
          <a:lstStyle/>
          <a:p>
            <a:r>
              <a:rPr lang="nl-NL" sz="1600" b="1" dirty="0">
                <a:solidFill>
                  <a:prstClr val="black"/>
                </a:solidFill>
                <a:latin typeface="Verdana" panose="020B0604030504040204" pitchFamily="34" charset="0"/>
                <a:ea typeface="Verdana" panose="020B0604030504040204" pitchFamily="34" charset="0"/>
                <a:cs typeface="Verdana" panose="020B0604030504040204" pitchFamily="34" charset="0"/>
              </a:rPr>
              <a:t>Noorderpoort</a:t>
            </a:r>
            <a:r>
              <a:rPr lang="nl-NL" sz="1600" b="1" dirty="0">
                <a:solidFill>
                  <a:prstClr val="black">
                    <a:tint val="75000"/>
                  </a:prstClr>
                </a:solidFill>
                <a:latin typeface="Verdana" panose="020B0604030504040204" pitchFamily="34" charset="0"/>
                <a:ea typeface="Verdana" panose="020B0604030504040204" pitchFamily="34" charset="0"/>
                <a:cs typeface="Verdana" panose="020B0604030504040204" pitchFamily="34" charset="0"/>
              </a:rPr>
              <a:t>  </a:t>
            </a:r>
            <a:r>
              <a:rPr lang="nl-NL" sz="1600" b="1" dirty="0">
                <a:solidFill>
                  <a:srgbClr val="FF0000"/>
                </a:solidFill>
                <a:latin typeface="Verdana" panose="020B0604030504040204" pitchFamily="34" charset="0"/>
                <a:ea typeface="Verdana" panose="020B0604030504040204" pitchFamily="34" charset="0"/>
                <a:cs typeface="Verdana" panose="020B0604030504040204" pitchFamily="34" charset="0"/>
              </a:rPr>
              <a:t>Organisatie &amp; Administratie Preventie LF1 P3   </a:t>
            </a:r>
          </a:p>
        </p:txBody>
      </p:sp>
    </p:spTree>
    <p:extLst>
      <p:ext uri="{BB962C8B-B14F-4D97-AF65-F5344CB8AC3E}">
        <p14:creationId xmlns:p14="http://schemas.microsoft.com/office/powerpoint/2010/main" val="25710691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41986" y="370479"/>
            <a:ext cx="10515600" cy="1325563"/>
          </a:xfrm>
        </p:spPr>
        <p:txBody>
          <a:bodyPr/>
          <a:lstStyle/>
          <a:p>
            <a:r>
              <a:rPr lang="nl-NL" dirty="0"/>
              <a:t>Primaire preventie</a:t>
            </a:r>
          </a:p>
        </p:txBody>
      </p:sp>
      <p:sp>
        <p:nvSpPr>
          <p:cNvPr id="3" name="Tijdelijke aanduiding voor inhoud 2"/>
          <p:cNvSpPr>
            <a:spLocks noGrp="1"/>
          </p:cNvSpPr>
          <p:nvPr>
            <p:ph idx="1"/>
          </p:nvPr>
        </p:nvSpPr>
        <p:spPr>
          <a:xfrm>
            <a:off x="541986" y="1799032"/>
            <a:ext cx="10515600" cy="4351338"/>
          </a:xfrm>
        </p:spPr>
        <p:txBody>
          <a:bodyPr/>
          <a:lstStyle/>
          <a:p>
            <a:pPr marL="0" indent="0">
              <a:buNone/>
            </a:pPr>
            <a:r>
              <a:rPr lang="nl-NL" dirty="0"/>
              <a:t>Dit zijn activiteiten die voorkomen dat gezonde mensen een bepaald gezondheidsprobleem, ziekte of ongeval krijgen.</a:t>
            </a:r>
          </a:p>
          <a:p>
            <a:pPr marL="0" indent="0">
              <a:buNone/>
            </a:pPr>
            <a:endParaRPr lang="nl-NL" dirty="0"/>
          </a:p>
          <a:p>
            <a:pPr marL="0" indent="0">
              <a:buNone/>
            </a:pPr>
            <a:r>
              <a:rPr lang="nl-NL" dirty="0"/>
              <a:t>Welke voorbeelden ken je?</a:t>
            </a:r>
          </a:p>
          <a:p>
            <a:pPr marL="0" indent="0">
              <a:buNone/>
            </a:pPr>
            <a:r>
              <a:rPr lang="nl-NL" dirty="0"/>
              <a:t>Vaccinatie, tandartszorg, soa spreekuur, risicofactoren verkleinen.</a:t>
            </a:r>
          </a:p>
          <a:p>
            <a:pPr marL="0" indent="0">
              <a:buNone/>
            </a:pPr>
            <a:r>
              <a:rPr lang="nl-NL" dirty="0"/>
              <a:t>Wanneer doe je aan primaire preventie?</a:t>
            </a:r>
          </a:p>
          <a:p>
            <a:pPr marL="0" indent="0">
              <a:buNone/>
            </a:pPr>
            <a:r>
              <a:rPr lang="nl-NL" dirty="0"/>
              <a:t>Als mensen de of een ziekte nog niet hebben</a:t>
            </a:r>
          </a:p>
          <a:p>
            <a:pPr marL="0" indent="0">
              <a:buNone/>
            </a:pPr>
            <a:endParaRPr lang="nl-NL" dirty="0"/>
          </a:p>
        </p:txBody>
      </p:sp>
      <p:sp>
        <p:nvSpPr>
          <p:cNvPr id="5" name="Tijdelijke aanduiding voor dianummer 4"/>
          <p:cNvSpPr>
            <a:spLocks noGrp="1"/>
          </p:cNvSpPr>
          <p:nvPr>
            <p:ph type="sldNum" sz="quarter" idx="12"/>
          </p:nvPr>
        </p:nvSpPr>
        <p:spPr/>
        <p:txBody>
          <a:bodyPr/>
          <a:lstStyle/>
          <a:p>
            <a:fld id="{CBA009E1-54C8-4E42-93A4-82F6E9795970}" type="slidenum">
              <a:rPr lang="nl-NL" smtClean="0">
                <a:solidFill>
                  <a:prstClr val="black">
                    <a:tint val="75000"/>
                  </a:prstClr>
                </a:solidFill>
              </a:rPr>
              <a:pPr/>
              <a:t>4</a:t>
            </a:fld>
            <a:endParaRPr lang="nl-NL">
              <a:solidFill>
                <a:prstClr val="black">
                  <a:tint val="75000"/>
                </a:prstClr>
              </a:solidFill>
            </a:endParaRPr>
          </a:p>
        </p:txBody>
      </p:sp>
      <p:sp>
        <p:nvSpPr>
          <p:cNvPr id="6" name="Tijdelijke aanduiding voor voettekst 4"/>
          <p:cNvSpPr>
            <a:spLocks noGrp="1"/>
          </p:cNvSpPr>
          <p:nvPr>
            <p:ph type="ftr" sz="quarter" idx="11"/>
          </p:nvPr>
        </p:nvSpPr>
        <p:spPr>
          <a:xfrm>
            <a:off x="1524000" y="6330898"/>
            <a:ext cx="9263270" cy="365125"/>
          </a:xfrm>
        </p:spPr>
        <p:txBody>
          <a:bodyPr/>
          <a:lstStyle/>
          <a:p>
            <a:r>
              <a:rPr lang="nl-NL" sz="1600" b="1" dirty="0">
                <a:solidFill>
                  <a:prstClr val="black"/>
                </a:solidFill>
                <a:latin typeface="Verdana" panose="020B0604030504040204" pitchFamily="34" charset="0"/>
                <a:ea typeface="Verdana" panose="020B0604030504040204" pitchFamily="34" charset="0"/>
                <a:cs typeface="Verdana" panose="020B0604030504040204" pitchFamily="34" charset="0"/>
              </a:rPr>
              <a:t>Noorderpoort</a:t>
            </a:r>
            <a:r>
              <a:rPr lang="nl-NL" sz="1600" b="1" dirty="0">
                <a:solidFill>
                  <a:prstClr val="black">
                    <a:tint val="75000"/>
                  </a:prstClr>
                </a:solidFill>
                <a:latin typeface="Verdana" panose="020B0604030504040204" pitchFamily="34" charset="0"/>
                <a:ea typeface="Verdana" panose="020B0604030504040204" pitchFamily="34" charset="0"/>
                <a:cs typeface="Verdana" panose="020B0604030504040204" pitchFamily="34" charset="0"/>
              </a:rPr>
              <a:t>  </a:t>
            </a:r>
            <a:r>
              <a:rPr lang="nl-NL" sz="1600" b="1" dirty="0">
                <a:solidFill>
                  <a:srgbClr val="FF0000"/>
                </a:solidFill>
                <a:latin typeface="Verdana" panose="020B0604030504040204" pitchFamily="34" charset="0"/>
                <a:ea typeface="Verdana" panose="020B0604030504040204" pitchFamily="34" charset="0"/>
                <a:cs typeface="Verdana" panose="020B0604030504040204" pitchFamily="34" charset="0"/>
              </a:rPr>
              <a:t>Organisatie &amp; Administratie Preventie LF1 P3   </a:t>
            </a:r>
          </a:p>
        </p:txBody>
      </p:sp>
      <p:pic>
        <p:nvPicPr>
          <p:cNvPr id="7" name="Afbeelding 6"/>
          <p:cNvPicPr>
            <a:picLocks noChangeAspect="1"/>
          </p:cNvPicPr>
          <p:nvPr/>
        </p:nvPicPr>
        <p:blipFill>
          <a:blip r:embed="rId2"/>
          <a:stretch>
            <a:fillRect/>
          </a:stretch>
        </p:blipFill>
        <p:spPr>
          <a:xfrm>
            <a:off x="8879056" y="3547590"/>
            <a:ext cx="3816427" cy="3816427"/>
          </a:xfrm>
          <a:prstGeom prst="rect">
            <a:avLst/>
          </a:prstGeom>
        </p:spPr>
      </p:pic>
      <p:sp>
        <p:nvSpPr>
          <p:cNvPr id="8" name="Rechthoek 7"/>
          <p:cNvSpPr/>
          <p:nvPr/>
        </p:nvSpPr>
        <p:spPr>
          <a:xfrm>
            <a:off x="541986" y="5455804"/>
            <a:ext cx="6083204" cy="523220"/>
          </a:xfrm>
          <a:prstGeom prst="rect">
            <a:avLst/>
          </a:prstGeom>
        </p:spPr>
        <p:txBody>
          <a:bodyPr wrap="none">
            <a:spAutoFit/>
          </a:bodyPr>
          <a:lstStyle/>
          <a:p>
            <a:r>
              <a:rPr lang="nl-NL" sz="2800" dirty="0"/>
              <a:t>Primaire preventie is niet altijd mogelijk!</a:t>
            </a:r>
          </a:p>
        </p:txBody>
      </p:sp>
    </p:spTree>
    <p:extLst>
      <p:ext uri="{BB962C8B-B14F-4D97-AF65-F5344CB8AC3E}">
        <p14:creationId xmlns:p14="http://schemas.microsoft.com/office/powerpoint/2010/main" val="2384101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chemeClr val="accent2"/>
                </a:solidFill>
              </a:rPr>
              <a:t>Primaire preventie</a:t>
            </a:r>
          </a:p>
        </p:txBody>
      </p:sp>
      <p:sp>
        <p:nvSpPr>
          <p:cNvPr id="4" name="Tijdelijke aanduiding voor inhoud 3"/>
          <p:cNvSpPr>
            <a:spLocks noGrp="1"/>
          </p:cNvSpPr>
          <p:nvPr>
            <p:ph idx="1"/>
          </p:nvPr>
        </p:nvSpPr>
        <p:spPr>
          <a:xfrm>
            <a:off x="838200" y="1690688"/>
            <a:ext cx="8229600" cy="4935197"/>
          </a:xfrm>
          <a:prstGeom prst="rect">
            <a:avLst/>
          </a:prstGeom>
        </p:spPr>
        <p:txBody>
          <a:bodyPr wrap="square">
            <a:spAutoFit/>
          </a:bodyPr>
          <a:lstStyle/>
          <a:p>
            <a:pPr marL="0" indent="0">
              <a:buNone/>
            </a:pPr>
            <a:r>
              <a:rPr lang="nl-NL" b="1" dirty="0"/>
              <a:t>Voorbeelden</a:t>
            </a:r>
          </a:p>
          <a:p>
            <a:pPr marL="0" indent="0">
              <a:buNone/>
            </a:pPr>
            <a:r>
              <a:rPr lang="nl-NL" b="1" dirty="0">
                <a:solidFill>
                  <a:schemeClr val="accent6"/>
                </a:solidFill>
              </a:rPr>
              <a:t>			</a:t>
            </a:r>
            <a:endParaRPr lang="nl-NL" dirty="0"/>
          </a:p>
          <a:p>
            <a:pPr lvl="1">
              <a:buFontTx/>
              <a:buChar char="-"/>
            </a:pPr>
            <a:r>
              <a:rPr lang="nl-NL" sz="2800" dirty="0"/>
              <a:t>Tanden poetsen – voorkomen van cariës</a:t>
            </a:r>
          </a:p>
          <a:p>
            <a:pPr lvl="1">
              <a:buFontTx/>
              <a:buChar char="-"/>
            </a:pPr>
            <a:r>
              <a:rPr lang="nl-NL" sz="2800" dirty="0"/>
              <a:t>Vaccineren – voorkomen van kinderziekten, influenza</a:t>
            </a:r>
          </a:p>
          <a:p>
            <a:pPr lvl="1">
              <a:buFontTx/>
              <a:buChar char="-"/>
            </a:pPr>
            <a:r>
              <a:rPr lang="nl-NL" sz="2800" dirty="0"/>
              <a:t>Veilig vrijen – voorkomen van </a:t>
            </a:r>
            <a:r>
              <a:rPr lang="nl-NL" sz="2800" dirty="0" err="1"/>
              <a:t>SOA’s</a:t>
            </a:r>
            <a:endParaRPr lang="nl-NL" sz="2800" dirty="0"/>
          </a:p>
          <a:p>
            <a:pPr lvl="1">
              <a:buFontTx/>
              <a:buChar char="-"/>
            </a:pPr>
            <a:r>
              <a:rPr lang="nl-NL" sz="2800" dirty="0"/>
              <a:t>Stoppen met roken– voorkomen van longaandoeningen, HVZ</a:t>
            </a:r>
          </a:p>
          <a:p>
            <a:pPr lvl="1">
              <a:buFontTx/>
              <a:buChar char="-"/>
            </a:pPr>
            <a:r>
              <a:rPr lang="nl-NL" sz="2800" dirty="0"/>
              <a:t>Foliumzuur (rond bevruchting) – voorkomen </a:t>
            </a:r>
            <a:r>
              <a:rPr lang="nl-NL" sz="2800" dirty="0" err="1"/>
              <a:t>spina</a:t>
            </a:r>
            <a:r>
              <a:rPr lang="nl-NL" sz="2800" dirty="0"/>
              <a:t> </a:t>
            </a:r>
            <a:r>
              <a:rPr lang="nl-NL" sz="2800" dirty="0" err="1"/>
              <a:t>bifida</a:t>
            </a:r>
            <a:endParaRPr lang="nl-NL" sz="2800" dirty="0"/>
          </a:p>
          <a:p>
            <a:pPr marL="0" indent="0">
              <a:buNone/>
            </a:pPr>
            <a:endParaRPr lang="nl-NL" b="1" dirty="0">
              <a:solidFill>
                <a:schemeClr val="accent6"/>
              </a:solidFill>
            </a:endParaRPr>
          </a:p>
        </p:txBody>
      </p:sp>
      <p:pic>
        <p:nvPicPr>
          <p:cNvPr id="6" name="Afbeelding 5"/>
          <p:cNvPicPr>
            <a:picLocks noChangeAspect="1"/>
          </p:cNvPicPr>
          <p:nvPr/>
        </p:nvPicPr>
        <p:blipFill>
          <a:blip r:embed="rId2"/>
          <a:stretch>
            <a:fillRect/>
          </a:stretch>
        </p:blipFill>
        <p:spPr>
          <a:xfrm>
            <a:off x="8879056" y="3547590"/>
            <a:ext cx="3816427" cy="3816427"/>
          </a:xfrm>
          <a:prstGeom prst="rect">
            <a:avLst/>
          </a:prstGeom>
        </p:spPr>
      </p:pic>
      <p:sp>
        <p:nvSpPr>
          <p:cNvPr id="7" name="Tijdelijke aanduiding voor voettekst 4"/>
          <p:cNvSpPr>
            <a:spLocks noGrp="1"/>
          </p:cNvSpPr>
          <p:nvPr>
            <p:ph type="ftr" sz="quarter" idx="11"/>
          </p:nvPr>
        </p:nvSpPr>
        <p:spPr>
          <a:xfrm>
            <a:off x="1524000" y="6330898"/>
            <a:ext cx="9263270" cy="365125"/>
          </a:xfrm>
        </p:spPr>
        <p:txBody>
          <a:bodyPr/>
          <a:lstStyle/>
          <a:p>
            <a:r>
              <a:rPr lang="nl-NL" sz="1600" b="1" dirty="0">
                <a:solidFill>
                  <a:prstClr val="black"/>
                </a:solidFill>
                <a:latin typeface="Verdana" panose="020B0604030504040204" pitchFamily="34" charset="0"/>
                <a:ea typeface="Verdana" panose="020B0604030504040204" pitchFamily="34" charset="0"/>
                <a:cs typeface="Verdana" panose="020B0604030504040204" pitchFamily="34" charset="0"/>
              </a:rPr>
              <a:t>Noorderpoort</a:t>
            </a:r>
            <a:r>
              <a:rPr lang="nl-NL" sz="1600" b="1" dirty="0">
                <a:solidFill>
                  <a:prstClr val="black">
                    <a:tint val="75000"/>
                  </a:prstClr>
                </a:solidFill>
                <a:latin typeface="Verdana" panose="020B0604030504040204" pitchFamily="34" charset="0"/>
                <a:ea typeface="Verdana" panose="020B0604030504040204" pitchFamily="34" charset="0"/>
                <a:cs typeface="Verdana" panose="020B0604030504040204" pitchFamily="34" charset="0"/>
              </a:rPr>
              <a:t>  </a:t>
            </a:r>
            <a:r>
              <a:rPr lang="nl-NL" sz="1600" b="1" dirty="0">
                <a:solidFill>
                  <a:srgbClr val="FF0000"/>
                </a:solidFill>
                <a:latin typeface="Verdana" panose="020B0604030504040204" pitchFamily="34" charset="0"/>
                <a:ea typeface="Verdana" panose="020B0604030504040204" pitchFamily="34" charset="0"/>
                <a:cs typeface="Verdana" panose="020B0604030504040204" pitchFamily="34" charset="0"/>
              </a:rPr>
              <a:t>Organisatie &amp; Administratie Preventie LF1 P3   </a:t>
            </a:r>
          </a:p>
        </p:txBody>
      </p:sp>
    </p:spTree>
    <p:extLst>
      <p:ext uri="{BB962C8B-B14F-4D97-AF65-F5344CB8AC3E}">
        <p14:creationId xmlns:p14="http://schemas.microsoft.com/office/powerpoint/2010/main" val="20243022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chemeClr val="accent1">
                    <a:lumMod val="75000"/>
                  </a:schemeClr>
                </a:solidFill>
              </a:rPr>
              <a:t>Secundaire preventie</a:t>
            </a:r>
          </a:p>
        </p:txBody>
      </p:sp>
      <p:sp>
        <p:nvSpPr>
          <p:cNvPr id="3" name="Tijdelijke aanduiding voor inhoud 2"/>
          <p:cNvSpPr>
            <a:spLocks noGrp="1"/>
          </p:cNvSpPr>
          <p:nvPr>
            <p:ph idx="1"/>
          </p:nvPr>
        </p:nvSpPr>
        <p:spPr/>
        <p:txBody>
          <a:bodyPr/>
          <a:lstStyle/>
          <a:p>
            <a:pPr marL="0" indent="0">
              <a:buNone/>
            </a:pPr>
            <a:r>
              <a:rPr lang="nl-NL" dirty="0"/>
              <a:t>Vroege opsporing van ziekten of afwijkingen bij personen die ziek zijn, een verhoogd risico lopen of een bepaalde genetische aanleg hebben.</a:t>
            </a:r>
          </a:p>
          <a:p>
            <a:pPr marL="0" indent="0">
              <a:buNone/>
            </a:pPr>
            <a:endParaRPr lang="nl-NL" dirty="0"/>
          </a:p>
          <a:p>
            <a:pPr marL="0" indent="0">
              <a:buNone/>
            </a:pPr>
            <a:endParaRPr lang="nl-NL" dirty="0"/>
          </a:p>
          <a:p>
            <a:pPr marL="0" indent="0">
              <a:buNone/>
            </a:pPr>
            <a:r>
              <a:rPr lang="nl-NL" dirty="0"/>
              <a:t>De ziekte kan daardoor eerder worden behandeld, zodat deze eerder geneest of niet erger wordt.  </a:t>
            </a:r>
          </a:p>
        </p:txBody>
      </p:sp>
      <p:sp>
        <p:nvSpPr>
          <p:cNvPr id="5" name="Tijdelijke aanduiding voor dianummer 4"/>
          <p:cNvSpPr>
            <a:spLocks noGrp="1"/>
          </p:cNvSpPr>
          <p:nvPr>
            <p:ph type="sldNum" sz="quarter" idx="12"/>
          </p:nvPr>
        </p:nvSpPr>
        <p:spPr/>
        <p:txBody>
          <a:bodyPr/>
          <a:lstStyle/>
          <a:p>
            <a:fld id="{CBA009E1-54C8-4E42-93A4-82F6E9795970}" type="slidenum">
              <a:rPr lang="nl-NL" smtClean="0">
                <a:solidFill>
                  <a:prstClr val="black">
                    <a:tint val="75000"/>
                  </a:prstClr>
                </a:solidFill>
              </a:rPr>
              <a:pPr/>
              <a:t>6</a:t>
            </a:fld>
            <a:endParaRPr lang="nl-NL">
              <a:solidFill>
                <a:prstClr val="black">
                  <a:tint val="75000"/>
                </a:prstClr>
              </a:solidFill>
            </a:endParaRPr>
          </a:p>
        </p:txBody>
      </p:sp>
      <p:pic>
        <p:nvPicPr>
          <p:cNvPr id="7" name="Afbeelding 6"/>
          <p:cNvPicPr>
            <a:picLocks noChangeAspect="1"/>
          </p:cNvPicPr>
          <p:nvPr/>
        </p:nvPicPr>
        <p:blipFill>
          <a:blip r:embed="rId2"/>
          <a:stretch>
            <a:fillRect/>
          </a:stretch>
        </p:blipFill>
        <p:spPr>
          <a:xfrm>
            <a:off x="9107225" y="3825026"/>
            <a:ext cx="3360089" cy="3360089"/>
          </a:xfrm>
          <a:prstGeom prst="rect">
            <a:avLst/>
          </a:prstGeom>
        </p:spPr>
      </p:pic>
      <p:sp>
        <p:nvSpPr>
          <p:cNvPr id="8" name="Tijdelijke aanduiding voor voettekst 4"/>
          <p:cNvSpPr>
            <a:spLocks noGrp="1"/>
          </p:cNvSpPr>
          <p:nvPr>
            <p:ph type="ftr" sz="quarter" idx="11"/>
          </p:nvPr>
        </p:nvSpPr>
        <p:spPr>
          <a:xfrm>
            <a:off x="1524000" y="6330898"/>
            <a:ext cx="9263270" cy="365125"/>
          </a:xfrm>
        </p:spPr>
        <p:txBody>
          <a:bodyPr/>
          <a:lstStyle/>
          <a:p>
            <a:r>
              <a:rPr lang="nl-NL" sz="1600" b="1" dirty="0">
                <a:solidFill>
                  <a:prstClr val="black"/>
                </a:solidFill>
                <a:latin typeface="Verdana" panose="020B0604030504040204" pitchFamily="34" charset="0"/>
                <a:ea typeface="Verdana" panose="020B0604030504040204" pitchFamily="34" charset="0"/>
                <a:cs typeface="Verdana" panose="020B0604030504040204" pitchFamily="34" charset="0"/>
              </a:rPr>
              <a:t>Noorderpoort</a:t>
            </a:r>
            <a:r>
              <a:rPr lang="nl-NL" sz="1600" b="1" dirty="0">
                <a:solidFill>
                  <a:prstClr val="black">
                    <a:tint val="75000"/>
                  </a:prstClr>
                </a:solidFill>
                <a:latin typeface="Verdana" panose="020B0604030504040204" pitchFamily="34" charset="0"/>
                <a:ea typeface="Verdana" panose="020B0604030504040204" pitchFamily="34" charset="0"/>
                <a:cs typeface="Verdana" panose="020B0604030504040204" pitchFamily="34" charset="0"/>
              </a:rPr>
              <a:t>  </a:t>
            </a:r>
            <a:r>
              <a:rPr lang="nl-NL" sz="1600" b="1" dirty="0">
                <a:solidFill>
                  <a:srgbClr val="FF0000"/>
                </a:solidFill>
                <a:latin typeface="Verdana" panose="020B0604030504040204" pitchFamily="34" charset="0"/>
                <a:ea typeface="Verdana" panose="020B0604030504040204" pitchFamily="34" charset="0"/>
                <a:cs typeface="Verdana" panose="020B0604030504040204" pitchFamily="34" charset="0"/>
              </a:rPr>
              <a:t>Organisatie &amp; Administratie Preventie LF1 P3   </a:t>
            </a:r>
          </a:p>
        </p:txBody>
      </p:sp>
    </p:spTree>
    <p:extLst>
      <p:ext uri="{BB962C8B-B14F-4D97-AF65-F5344CB8AC3E}">
        <p14:creationId xmlns:p14="http://schemas.microsoft.com/office/powerpoint/2010/main" val="6634459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722290" y="104470"/>
            <a:ext cx="8229600" cy="5400600"/>
          </a:xfrm>
        </p:spPr>
        <p:txBody>
          <a:bodyPr>
            <a:noAutofit/>
          </a:bodyPr>
          <a:lstStyle/>
          <a:p>
            <a:pPr marL="0" indent="0">
              <a:buNone/>
            </a:pPr>
            <a:r>
              <a:rPr lang="nl-NL" sz="3200" b="1" dirty="0">
                <a:solidFill>
                  <a:schemeClr val="accent1">
                    <a:lumMod val="75000"/>
                  </a:schemeClr>
                </a:solidFill>
              </a:rPr>
              <a:t>Voorbeelden secundaire preventie</a:t>
            </a:r>
          </a:p>
          <a:p>
            <a:r>
              <a:rPr lang="nl-NL" sz="2400" dirty="0"/>
              <a:t>Hielprik bij pasgeborene</a:t>
            </a:r>
          </a:p>
          <a:p>
            <a:pPr lvl="1">
              <a:buFont typeface="Arial" panose="020B0604020202020204" pitchFamily="34" charset="0"/>
              <a:buChar char="•"/>
            </a:pPr>
            <a:r>
              <a:rPr lang="nl-NL" dirty="0"/>
              <a:t>Onderzoek naar ± 13 aangeboren stofwisselingsziekten</a:t>
            </a:r>
          </a:p>
          <a:p>
            <a:r>
              <a:rPr lang="nl-NL" sz="2400" dirty="0" err="1"/>
              <a:t>Screening</a:t>
            </a:r>
            <a:r>
              <a:rPr lang="nl-NL" sz="2400" dirty="0"/>
              <a:t> op baarmoederhalskanker</a:t>
            </a:r>
          </a:p>
          <a:p>
            <a:pPr lvl="1">
              <a:buFont typeface="Arial" panose="020B0604020202020204" pitchFamily="34" charset="0"/>
              <a:buChar char="•"/>
            </a:pPr>
            <a:r>
              <a:rPr lang="nl-NL" dirty="0"/>
              <a:t>Bij alle vrouwen 30- 60 jaar</a:t>
            </a:r>
          </a:p>
          <a:p>
            <a:pPr lvl="1">
              <a:buFont typeface="Arial" panose="020B0604020202020204" pitchFamily="34" charset="0"/>
              <a:buChar char="•"/>
            </a:pPr>
            <a:r>
              <a:rPr lang="nl-NL" dirty="0"/>
              <a:t>Om de 5 jaar een ‘uitstrijkje’ → kijken naar afwijkende cellen = (voor)teken van kanker</a:t>
            </a:r>
          </a:p>
          <a:p>
            <a:r>
              <a:rPr lang="nl-NL" sz="2400" dirty="0" err="1"/>
              <a:t>Screening</a:t>
            </a:r>
            <a:r>
              <a:rPr lang="nl-NL" sz="2400" dirty="0"/>
              <a:t> op borstkanker</a:t>
            </a:r>
          </a:p>
          <a:p>
            <a:pPr lvl="1">
              <a:buFont typeface="Arial" panose="020B0604020202020204" pitchFamily="34" charset="0"/>
              <a:buChar char="•"/>
            </a:pPr>
            <a:r>
              <a:rPr lang="nl-NL" dirty="0"/>
              <a:t>Bij alle vrouwen 50- 75 jaar</a:t>
            </a:r>
          </a:p>
          <a:p>
            <a:pPr lvl="1">
              <a:buFont typeface="Arial" panose="020B0604020202020204" pitchFamily="34" charset="0"/>
              <a:buChar char="•"/>
            </a:pPr>
            <a:r>
              <a:rPr lang="nl-NL" dirty="0"/>
              <a:t>Elke 2 jaar mammografie</a:t>
            </a:r>
          </a:p>
          <a:p>
            <a:r>
              <a:rPr lang="nl-NL" sz="2400" dirty="0"/>
              <a:t>Periodieke controles bij de tandarts</a:t>
            </a:r>
          </a:p>
          <a:p>
            <a:pPr lvl="1">
              <a:buFont typeface="Arial" panose="020B0604020202020204" pitchFamily="34" charset="0"/>
              <a:buChar char="•"/>
            </a:pPr>
            <a:r>
              <a:rPr lang="nl-NL" dirty="0"/>
              <a:t>Kijken naar de eerste tekenen van cariës (gaatjes) en tandvleesziekten</a:t>
            </a:r>
          </a:p>
          <a:p>
            <a:r>
              <a:rPr lang="nl-NL" sz="2400" dirty="0"/>
              <a:t>Risicoprofiel opstellen voor hart- en vaatziekten bij diabeten</a:t>
            </a:r>
          </a:p>
          <a:p>
            <a:pPr lvl="1">
              <a:buFont typeface="Arial" panose="020B0604020202020204" pitchFamily="34" charset="0"/>
              <a:buChar char="•"/>
            </a:pPr>
            <a:r>
              <a:rPr lang="nl-NL" dirty="0"/>
              <a:t>Bijv. opsporen van andere te behandelen risicofactoren (bijv. hoog cholesterol) voor hart- en vaatziekten</a:t>
            </a:r>
          </a:p>
          <a:p>
            <a:pPr lvl="1"/>
            <a:endParaRPr lang="nl-NL" sz="1800" dirty="0"/>
          </a:p>
        </p:txBody>
      </p:sp>
      <p:pic>
        <p:nvPicPr>
          <p:cNvPr id="5" name="Afbeelding 4"/>
          <p:cNvPicPr>
            <a:picLocks noChangeAspect="1"/>
          </p:cNvPicPr>
          <p:nvPr/>
        </p:nvPicPr>
        <p:blipFill>
          <a:blip r:embed="rId2"/>
          <a:stretch>
            <a:fillRect/>
          </a:stretch>
        </p:blipFill>
        <p:spPr>
          <a:xfrm>
            <a:off x="9107225" y="3825026"/>
            <a:ext cx="3360089" cy="3360089"/>
          </a:xfrm>
          <a:prstGeom prst="rect">
            <a:avLst/>
          </a:prstGeom>
        </p:spPr>
      </p:pic>
    </p:spTree>
    <p:extLst>
      <p:ext uri="{BB962C8B-B14F-4D97-AF65-F5344CB8AC3E}">
        <p14:creationId xmlns:p14="http://schemas.microsoft.com/office/powerpoint/2010/main" val="1980032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84915" y="0"/>
            <a:ext cx="10515600" cy="1325563"/>
          </a:xfrm>
        </p:spPr>
        <p:txBody>
          <a:bodyPr/>
          <a:lstStyle/>
          <a:p>
            <a:r>
              <a:rPr lang="nl-NL" dirty="0">
                <a:solidFill>
                  <a:schemeClr val="accent1"/>
                </a:solidFill>
              </a:rPr>
              <a:t>Secundaire preventie</a:t>
            </a:r>
          </a:p>
        </p:txBody>
      </p:sp>
      <p:sp>
        <p:nvSpPr>
          <p:cNvPr id="3" name="Tijdelijke aanduiding voor inhoud 2"/>
          <p:cNvSpPr>
            <a:spLocks noGrp="1"/>
          </p:cNvSpPr>
          <p:nvPr>
            <p:ph idx="1"/>
          </p:nvPr>
        </p:nvSpPr>
        <p:spPr>
          <a:xfrm>
            <a:off x="477592" y="726624"/>
            <a:ext cx="10515600" cy="4351338"/>
          </a:xfrm>
        </p:spPr>
        <p:txBody>
          <a:bodyPr>
            <a:noAutofit/>
          </a:bodyPr>
          <a:lstStyle/>
          <a:p>
            <a:pPr marL="0" indent="0">
              <a:buNone/>
            </a:pPr>
            <a:endParaRPr lang="nl-NL" sz="1800" b="1" dirty="0">
              <a:solidFill>
                <a:schemeClr val="accent1"/>
              </a:solidFill>
            </a:endParaRPr>
          </a:p>
          <a:p>
            <a:pPr marL="0" indent="0">
              <a:buNone/>
            </a:pPr>
            <a:endParaRPr lang="nl-NL" sz="1800" b="1" dirty="0">
              <a:solidFill>
                <a:schemeClr val="accent1"/>
              </a:solidFill>
            </a:endParaRPr>
          </a:p>
          <a:p>
            <a:pPr marL="0" indent="0">
              <a:buNone/>
            </a:pPr>
            <a:r>
              <a:rPr lang="nl-NL" sz="3600" dirty="0"/>
              <a:t>Nadeel van screenen:</a:t>
            </a:r>
          </a:p>
          <a:p>
            <a:pPr marL="0" indent="0">
              <a:buNone/>
            </a:pPr>
            <a:r>
              <a:rPr lang="nl-NL" sz="3600" dirty="0"/>
              <a:t>Elk onderzoek heeft een aantal foute uitslagen</a:t>
            </a:r>
          </a:p>
          <a:p>
            <a:pPr marL="400050" lvl="1" indent="0"/>
            <a:endParaRPr lang="nl-NL" sz="3600" dirty="0"/>
          </a:p>
          <a:p>
            <a:pPr marL="400050" lvl="1" indent="0"/>
            <a:r>
              <a:rPr lang="nl-NL" sz="3600" dirty="0"/>
              <a:t>  </a:t>
            </a:r>
            <a:r>
              <a:rPr lang="nl-NL" sz="3600" dirty="0" err="1"/>
              <a:t>fout-positief</a:t>
            </a:r>
            <a:r>
              <a:rPr lang="nl-NL" sz="3600" dirty="0"/>
              <a:t>	= slecht bericht, achteraf onjuist</a:t>
            </a:r>
          </a:p>
          <a:p>
            <a:pPr marL="400050" lvl="1" indent="0"/>
            <a:endParaRPr lang="nl-NL" sz="3600" dirty="0"/>
          </a:p>
          <a:p>
            <a:pPr marL="400050" lvl="1" indent="0"/>
            <a:r>
              <a:rPr lang="nl-NL" sz="3600" dirty="0"/>
              <a:t>  </a:t>
            </a:r>
            <a:r>
              <a:rPr lang="nl-NL" sz="3600" dirty="0" err="1"/>
              <a:t>fout-negatief</a:t>
            </a:r>
            <a:r>
              <a:rPr lang="nl-NL" sz="3600" dirty="0"/>
              <a:t>	= goed bericht, achteraf onjuist</a:t>
            </a:r>
          </a:p>
          <a:p>
            <a:pPr lvl="1"/>
            <a:endParaRPr lang="nl-NL" sz="1800" dirty="0"/>
          </a:p>
        </p:txBody>
      </p:sp>
      <p:sp>
        <p:nvSpPr>
          <p:cNvPr id="5" name="Tijdelijke aanduiding voor voettekst 4"/>
          <p:cNvSpPr>
            <a:spLocks noGrp="1"/>
          </p:cNvSpPr>
          <p:nvPr>
            <p:ph type="ftr" sz="quarter" idx="11"/>
          </p:nvPr>
        </p:nvSpPr>
        <p:spPr>
          <a:xfrm>
            <a:off x="1524000" y="6330898"/>
            <a:ext cx="9263270" cy="365125"/>
          </a:xfrm>
        </p:spPr>
        <p:txBody>
          <a:bodyPr/>
          <a:lstStyle/>
          <a:p>
            <a:r>
              <a:rPr lang="nl-NL" sz="1600" b="1" dirty="0">
                <a:solidFill>
                  <a:prstClr val="black"/>
                </a:solidFill>
                <a:latin typeface="Verdana" panose="020B0604030504040204" pitchFamily="34" charset="0"/>
                <a:ea typeface="Verdana" panose="020B0604030504040204" pitchFamily="34" charset="0"/>
                <a:cs typeface="Verdana" panose="020B0604030504040204" pitchFamily="34" charset="0"/>
              </a:rPr>
              <a:t>Noorderpoort</a:t>
            </a:r>
            <a:r>
              <a:rPr lang="nl-NL" sz="1600" b="1" dirty="0">
                <a:solidFill>
                  <a:prstClr val="black">
                    <a:tint val="75000"/>
                  </a:prstClr>
                </a:solidFill>
                <a:latin typeface="Verdana" panose="020B0604030504040204" pitchFamily="34" charset="0"/>
                <a:ea typeface="Verdana" panose="020B0604030504040204" pitchFamily="34" charset="0"/>
                <a:cs typeface="Verdana" panose="020B0604030504040204" pitchFamily="34" charset="0"/>
              </a:rPr>
              <a:t>  </a:t>
            </a:r>
            <a:r>
              <a:rPr lang="nl-NL" sz="1600" b="1" dirty="0">
                <a:solidFill>
                  <a:srgbClr val="FF0000"/>
                </a:solidFill>
                <a:latin typeface="Verdana" panose="020B0604030504040204" pitchFamily="34" charset="0"/>
                <a:ea typeface="Verdana" panose="020B0604030504040204" pitchFamily="34" charset="0"/>
                <a:cs typeface="Verdana" panose="020B0604030504040204" pitchFamily="34" charset="0"/>
              </a:rPr>
              <a:t>Organisatie &amp; Administratie Preventie LF1 P3   </a:t>
            </a:r>
          </a:p>
        </p:txBody>
      </p:sp>
      <p:pic>
        <p:nvPicPr>
          <p:cNvPr id="6" name="Afbeelding 5"/>
          <p:cNvPicPr>
            <a:picLocks noChangeAspect="1"/>
          </p:cNvPicPr>
          <p:nvPr/>
        </p:nvPicPr>
        <p:blipFill>
          <a:blip r:embed="rId2"/>
          <a:stretch>
            <a:fillRect/>
          </a:stretch>
        </p:blipFill>
        <p:spPr>
          <a:xfrm>
            <a:off x="9197377" y="3928057"/>
            <a:ext cx="3360089" cy="3360089"/>
          </a:xfrm>
          <a:prstGeom prst="rect">
            <a:avLst/>
          </a:prstGeom>
        </p:spPr>
      </p:pic>
    </p:spTree>
    <p:extLst>
      <p:ext uri="{BB962C8B-B14F-4D97-AF65-F5344CB8AC3E}">
        <p14:creationId xmlns:p14="http://schemas.microsoft.com/office/powerpoint/2010/main" val="11377253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346127"/>
            <a:ext cx="10515600" cy="1325563"/>
          </a:xfrm>
        </p:spPr>
        <p:txBody>
          <a:bodyPr/>
          <a:lstStyle/>
          <a:p>
            <a:r>
              <a:rPr lang="nl-NL" dirty="0">
                <a:solidFill>
                  <a:schemeClr val="accent6">
                    <a:lumMod val="50000"/>
                  </a:schemeClr>
                </a:solidFill>
              </a:rPr>
              <a:t>Tertiaire preventie</a:t>
            </a:r>
          </a:p>
        </p:txBody>
      </p:sp>
      <p:sp>
        <p:nvSpPr>
          <p:cNvPr id="3" name="Tijdelijke aanduiding voor inhoud 2"/>
          <p:cNvSpPr>
            <a:spLocks noGrp="1"/>
          </p:cNvSpPr>
          <p:nvPr>
            <p:ph idx="1"/>
          </p:nvPr>
        </p:nvSpPr>
        <p:spPr/>
        <p:txBody>
          <a:bodyPr/>
          <a:lstStyle/>
          <a:p>
            <a:pPr marL="0" indent="0">
              <a:buNone/>
            </a:pPr>
            <a:r>
              <a:rPr lang="nl-NL" dirty="0"/>
              <a:t>Bij patiënten voorkomen van complicaties en ziekteverergering bij patiënten. Ook het bevorderen van de zelfredzaamheid van patiënten valt hieronder. </a:t>
            </a:r>
          </a:p>
        </p:txBody>
      </p:sp>
      <p:sp>
        <p:nvSpPr>
          <p:cNvPr id="5" name="Tijdelijke aanduiding voor dianummer 4"/>
          <p:cNvSpPr>
            <a:spLocks noGrp="1"/>
          </p:cNvSpPr>
          <p:nvPr>
            <p:ph type="sldNum" sz="quarter" idx="12"/>
          </p:nvPr>
        </p:nvSpPr>
        <p:spPr/>
        <p:txBody>
          <a:bodyPr/>
          <a:lstStyle/>
          <a:p>
            <a:fld id="{CBA009E1-54C8-4E42-93A4-82F6E9795970}" type="slidenum">
              <a:rPr lang="nl-NL" smtClean="0">
                <a:solidFill>
                  <a:prstClr val="black">
                    <a:tint val="75000"/>
                  </a:prstClr>
                </a:solidFill>
              </a:rPr>
              <a:pPr/>
              <a:t>9</a:t>
            </a:fld>
            <a:endParaRPr lang="nl-NL">
              <a:solidFill>
                <a:prstClr val="black">
                  <a:tint val="75000"/>
                </a:prstClr>
              </a:solidFill>
            </a:endParaRPr>
          </a:p>
        </p:txBody>
      </p:sp>
      <p:pic>
        <p:nvPicPr>
          <p:cNvPr id="6" name="Afbeelding 5"/>
          <p:cNvPicPr>
            <a:picLocks noChangeAspect="1"/>
          </p:cNvPicPr>
          <p:nvPr/>
        </p:nvPicPr>
        <p:blipFill>
          <a:blip r:embed="rId2"/>
          <a:stretch>
            <a:fillRect/>
          </a:stretch>
        </p:blipFill>
        <p:spPr>
          <a:xfrm>
            <a:off x="8952679" y="3696237"/>
            <a:ext cx="3360089" cy="3360089"/>
          </a:xfrm>
          <a:prstGeom prst="rect">
            <a:avLst/>
          </a:prstGeom>
        </p:spPr>
      </p:pic>
      <p:sp>
        <p:nvSpPr>
          <p:cNvPr id="7" name="Tijdelijke aanduiding voor voettekst 4"/>
          <p:cNvSpPr>
            <a:spLocks noGrp="1"/>
          </p:cNvSpPr>
          <p:nvPr>
            <p:ph type="ftr" sz="quarter" idx="11"/>
          </p:nvPr>
        </p:nvSpPr>
        <p:spPr>
          <a:xfrm>
            <a:off x="1524000" y="6330898"/>
            <a:ext cx="9263270" cy="365125"/>
          </a:xfrm>
        </p:spPr>
        <p:txBody>
          <a:bodyPr/>
          <a:lstStyle/>
          <a:p>
            <a:r>
              <a:rPr lang="nl-NL" sz="1600" b="1" dirty="0">
                <a:solidFill>
                  <a:prstClr val="black"/>
                </a:solidFill>
                <a:latin typeface="Verdana" panose="020B0604030504040204" pitchFamily="34" charset="0"/>
                <a:ea typeface="Verdana" panose="020B0604030504040204" pitchFamily="34" charset="0"/>
                <a:cs typeface="Verdana" panose="020B0604030504040204" pitchFamily="34" charset="0"/>
              </a:rPr>
              <a:t>Noorderpoort</a:t>
            </a:r>
            <a:r>
              <a:rPr lang="nl-NL" sz="1600" b="1" dirty="0">
                <a:solidFill>
                  <a:prstClr val="black">
                    <a:tint val="75000"/>
                  </a:prstClr>
                </a:solidFill>
                <a:latin typeface="Verdana" panose="020B0604030504040204" pitchFamily="34" charset="0"/>
                <a:ea typeface="Verdana" panose="020B0604030504040204" pitchFamily="34" charset="0"/>
                <a:cs typeface="Verdana" panose="020B0604030504040204" pitchFamily="34" charset="0"/>
              </a:rPr>
              <a:t>  </a:t>
            </a:r>
            <a:r>
              <a:rPr lang="nl-NL" sz="1600" b="1" dirty="0">
                <a:solidFill>
                  <a:srgbClr val="FF0000"/>
                </a:solidFill>
                <a:latin typeface="Verdana" panose="020B0604030504040204" pitchFamily="34" charset="0"/>
                <a:ea typeface="Verdana" panose="020B0604030504040204" pitchFamily="34" charset="0"/>
                <a:cs typeface="Verdana" panose="020B0604030504040204" pitchFamily="34" charset="0"/>
              </a:rPr>
              <a:t>Organisatie &amp; Administratie Preventie LF1 P3   </a:t>
            </a:r>
          </a:p>
        </p:txBody>
      </p:sp>
      <p:sp>
        <p:nvSpPr>
          <p:cNvPr id="8" name="Rechthoek 7"/>
          <p:cNvSpPr/>
          <p:nvPr/>
        </p:nvSpPr>
        <p:spPr>
          <a:xfrm>
            <a:off x="838200" y="3308796"/>
            <a:ext cx="6863366" cy="954107"/>
          </a:xfrm>
          <a:prstGeom prst="rect">
            <a:avLst/>
          </a:prstGeom>
        </p:spPr>
        <p:txBody>
          <a:bodyPr wrap="square">
            <a:spAutoFit/>
          </a:bodyPr>
          <a:lstStyle/>
          <a:p>
            <a:r>
              <a:rPr lang="nl-NL" sz="2800" dirty="0"/>
              <a:t>Wanneer? 	</a:t>
            </a:r>
          </a:p>
          <a:p>
            <a:r>
              <a:rPr lang="nl-NL" sz="2800" dirty="0"/>
              <a:t>Als iemand al klachten heeft van een ziekte</a:t>
            </a:r>
          </a:p>
        </p:txBody>
      </p:sp>
    </p:spTree>
    <p:extLst>
      <p:ext uri="{BB962C8B-B14F-4D97-AF65-F5344CB8AC3E}">
        <p14:creationId xmlns:p14="http://schemas.microsoft.com/office/powerpoint/2010/main" val="1730391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195</TotalTime>
  <Words>913</Words>
  <Application>Microsoft Office PowerPoint</Application>
  <PresentationFormat>Breedbeeld</PresentationFormat>
  <Paragraphs>139</Paragraphs>
  <Slides>21</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21</vt:i4>
      </vt:variant>
    </vt:vector>
  </HeadingPairs>
  <TitlesOfParts>
    <vt:vector size="26" baseType="lpstr">
      <vt:lpstr>Arial</vt:lpstr>
      <vt:lpstr>Calibri</vt:lpstr>
      <vt:lpstr>Calibri Light</vt:lpstr>
      <vt:lpstr>Verdana</vt:lpstr>
      <vt:lpstr>1_Kantoorthema</vt:lpstr>
      <vt:lpstr>Preventie </vt:lpstr>
      <vt:lpstr> Wat is het doel van preventie?</vt:lpstr>
      <vt:lpstr>Verschillende vormen preventie gezondheidszorg  * Primaire preventie  * Secundaire preventie  * Tertiaire preventie</vt:lpstr>
      <vt:lpstr>Primaire preventie</vt:lpstr>
      <vt:lpstr>Primaire preventie</vt:lpstr>
      <vt:lpstr>Secundaire preventie</vt:lpstr>
      <vt:lpstr>PowerPoint-presentatie</vt:lpstr>
      <vt:lpstr>Secundaire preventie</vt:lpstr>
      <vt:lpstr>Tertiaire preventie</vt:lpstr>
      <vt:lpstr>Tertiaire preventie</vt:lpstr>
      <vt:lpstr>Tertiaire preventie</vt:lpstr>
      <vt:lpstr>Voorlichting</vt:lpstr>
      <vt:lpstr>PowerPoint-presentatie</vt:lpstr>
      <vt:lpstr>Voorlichting</vt:lpstr>
      <vt:lpstr>Wat doet de GGD?</vt:lpstr>
      <vt:lpstr>Waar staat de afkorting GGD voor?</vt:lpstr>
      <vt:lpstr>De GGD houdt zich onder andere bezig met: </vt:lpstr>
      <vt:lpstr>Contactonderzoek</vt:lpstr>
      <vt:lpstr>PowerPoint-presentatie</vt:lpstr>
      <vt:lpstr>PowerPoint-presentatie</vt:lpstr>
      <vt:lpstr>JGZ</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Preventie</dc:title>
  <dc:creator>erik zoer</dc:creator>
  <cp:lastModifiedBy>Annelies de Groot</cp:lastModifiedBy>
  <cp:revision>12</cp:revision>
  <dcterms:created xsi:type="dcterms:W3CDTF">2017-03-23T17:40:24Z</dcterms:created>
  <dcterms:modified xsi:type="dcterms:W3CDTF">2019-03-18T14:32:04Z</dcterms:modified>
</cp:coreProperties>
</file>